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Montserrat" panose="020F0502020204030204" pitchFamily="2" charset="0"/>
      <p:regular r:id="rId17"/>
    </p:embeddedFont>
    <p:embeddedFont>
      <p:font typeface="Montserrat Bold" panose="020B0604020202020204" charset="0"/>
      <p:regular r:id="rId18"/>
    </p:embeddedFont>
    <p:embeddedFont>
      <p:font typeface="Montserrat Heavy" panose="020B0604020202020204" charset="0"/>
      <p:regular r:id="rId19"/>
    </p:embeddedFont>
    <p:embeddedFont>
      <p:font typeface="Montserrat Semi-Bold Italics" panose="020B0604020202020204" charset="0"/>
      <p:regular r:id="rId20"/>
    </p:embeddedFont>
    <p:embeddedFont>
      <p:font typeface="Montserrat Ultra-Bold" panose="020B0604020202020204" charset="0"/>
      <p:regular r:id="rId21"/>
    </p:embeddedFont>
    <p:embeddedFont>
      <p:font typeface="Nunito 1 Bold" panose="020B0604020202020204" charset="0"/>
      <p:regular r:id="rId22"/>
    </p:embeddedFont>
    <p:embeddedFont>
      <p:font typeface="Nunito 2" panose="020B0604020202020204" charset="0"/>
      <p:regular r:id="rId23"/>
    </p:embeddedFont>
    <p:embeddedFont>
      <p:font typeface="Nunito 2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288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9254" y="8387915"/>
            <a:ext cx="2639850" cy="870385"/>
          </a:xfrm>
          <a:custGeom>
            <a:avLst/>
            <a:gdLst/>
            <a:ahLst/>
            <a:cxnLst/>
            <a:rect l="l" t="t" r="r" b="b"/>
            <a:pathLst>
              <a:path w="2639850" h="870385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5" t="-28378" r="-504" b="-4625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990600" y="2002938"/>
            <a:ext cx="15113653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63"/>
              </a:lnSpc>
            </a:pPr>
            <a:r>
              <a:rPr lang="en-US" sz="8799" b="1" dirty="0" err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Controllo</a:t>
            </a:r>
            <a:r>
              <a:rPr lang="en-US" sz="8799" b="1" dirty="0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&amp; </a:t>
            </a:r>
            <a:r>
              <a:rPr lang="en-US" sz="8799" b="1" dirty="0" err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Sorveglianza</a:t>
            </a:r>
            <a:r>
              <a:rPr lang="en-US" sz="8799" b="1" dirty="0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8799" b="1" dirty="0" err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Intelligente</a:t>
            </a:r>
            <a:endParaRPr lang="en-US" sz="8799" b="1" dirty="0">
              <a:solidFill>
                <a:srgbClr val="3E3E3E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0160" y="8208527"/>
            <a:ext cx="2639850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Powered by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9254" y="5311148"/>
            <a:ext cx="8550294" cy="42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6"/>
              </a:lnSpc>
              <a:spcBef>
                <a:spcPct val="0"/>
              </a:spcBef>
            </a:pPr>
            <a:r>
              <a:rPr lang="en-US" sz="32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Il Futuro della Sicurezza Urbana.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136222" y="3406140"/>
            <a:ext cx="5123078" cy="5852160"/>
          </a:xfrm>
          <a:custGeom>
            <a:avLst/>
            <a:gdLst/>
            <a:ahLst/>
            <a:cxnLst/>
            <a:rect l="l" t="t" r="r" b="b"/>
            <a:pathLst>
              <a:path w="5123078" h="5852160">
                <a:moveTo>
                  <a:pt x="0" y="0"/>
                </a:moveTo>
                <a:lnTo>
                  <a:pt x="5123078" y="0"/>
                </a:lnTo>
                <a:lnTo>
                  <a:pt x="5123078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3893" y="4141778"/>
            <a:ext cx="2523238" cy="1939739"/>
          </a:xfrm>
          <a:custGeom>
            <a:avLst/>
            <a:gdLst/>
            <a:ahLst/>
            <a:cxnLst/>
            <a:rect l="l" t="t" r="r" b="b"/>
            <a:pathLst>
              <a:path w="2523238" h="1939739">
                <a:moveTo>
                  <a:pt x="0" y="0"/>
                </a:moveTo>
                <a:lnTo>
                  <a:pt x="2523238" y="0"/>
                </a:lnTo>
                <a:lnTo>
                  <a:pt x="2523238" y="1939739"/>
                </a:lnTo>
                <a:lnTo>
                  <a:pt x="0" y="1939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7568655" y="3411308"/>
            <a:ext cx="3150689" cy="2670209"/>
          </a:xfrm>
          <a:custGeom>
            <a:avLst/>
            <a:gdLst/>
            <a:ahLst/>
            <a:cxnLst/>
            <a:rect l="l" t="t" r="r" b="b"/>
            <a:pathLst>
              <a:path w="3150689" h="2670209">
                <a:moveTo>
                  <a:pt x="0" y="0"/>
                </a:moveTo>
                <a:lnTo>
                  <a:pt x="3150690" y="0"/>
                </a:lnTo>
                <a:lnTo>
                  <a:pt x="3150690" y="2670209"/>
                </a:lnTo>
                <a:lnTo>
                  <a:pt x="0" y="2670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flipH="1">
            <a:off x="12374667" y="3699421"/>
            <a:ext cx="5913333" cy="3917498"/>
          </a:xfrm>
          <a:custGeom>
            <a:avLst/>
            <a:gdLst/>
            <a:ahLst/>
            <a:cxnLst/>
            <a:rect l="l" t="t" r="r" b="b"/>
            <a:pathLst>
              <a:path w="5913333" h="3917498">
                <a:moveTo>
                  <a:pt x="5913333" y="0"/>
                </a:moveTo>
                <a:lnTo>
                  <a:pt x="0" y="0"/>
                </a:lnTo>
                <a:lnTo>
                  <a:pt x="0" y="3917498"/>
                </a:lnTo>
                <a:lnTo>
                  <a:pt x="5913333" y="3917498"/>
                </a:lnTo>
                <a:lnTo>
                  <a:pt x="5913333" y="0"/>
                </a:lnTo>
                <a:close/>
              </a:path>
            </a:pathLst>
          </a:custGeom>
          <a:blipFill>
            <a:blip r:embed="rId4"/>
            <a:stretch>
              <a:fillRect t="-5001" b="-500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34762" y="6547827"/>
            <a:ext cx="4381500" cy="6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1"/>
              </a:lnSpc>
            </a:pPr>
            <a:r>
              <a:rPr lang="en-US" sz="2862" b="1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Riduzione della congestione nelle ZTL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53250" y="6401026"/>
            <a:ext cx="4381500" cy="83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5"/>
              </a:lnSpc>
            </a:pPr>
            <a:r>
              <a:rPr lang="en-US" sz="3062" b="1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Ottimizzazione del flusso di traffico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77800" y="6703893"/>
            <a:ext cx="4381500" cy="53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75"/>
              </a:lnSpc>
            </a:pPr>
            <a:r>
              <a:rPr lang="en-US" sz="2162" b="1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Sistema di priorità per mezzi pubblici e di emergenza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337425"/>
            <a:ext cx="438150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varchi automatizzati accelerano l'accesso e l'uscita dei veicoli autorizzati.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53250" y="7337425"/>
            <a:ext cx="438150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Rilevamento automatico delle violazioni, con notifica ai veicoli non autorizzati.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71738" y="7337425"/>
            <a:ext cx="4381500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Riconoscimento automatico di ambulanze, polizia e mezzi pubblici, garantendo un accesso prioritario.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3182" y="1028700"/>
            <a:ext cx="1472163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60"/>
              </a:lnSpc>
            </a:pPr>
            <a:r>
              <a:rPr lang="en-US" sz="6800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Miglioramento Mobilità Urbana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314320" y="1830014"/>
          <a:ext cx="15659360" cy="7853847"/>
        </p:xfrm>
        <a:graphic>
          <a:graphicData uri="http://schemas.openxmlformats.org/drawingml/2006/table">
            <a:tbl>
              <a:tblPr/>
              <a:tblGrid>
                <a:gridCol w="6799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5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3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1637">
                <a:tc>
                  <a:txBody>
                    <a:bodyPr/>
                    <a:lstStyle/>
                    <a:p>
                      <a:pPr algn="l">
                        <a:lnSpc>
                          <a:spcPts val="6507"/>
                        </a:lnSpc>
                        <a:defRPr/>
                      </a:pPr>
                      <a:r>
                        <a:rPr lang="en-US" sz="4647" b="1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Aspetti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6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Sistema Tradizionale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6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1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Controllo Accessi con LPR/ANPR e AI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60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0062">
                <a:tc>
                  <a:txBody>
                    <a:bodyPr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1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Controllo degli Accessi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6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Manuale con badge o personale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Automatico con telecamere LPR/ANPR e riconoscimento facciale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603">
                <a:tc>
                  <a:txBody>
                    <a:bodyPr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1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Sorveglianza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6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Controllo manuale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Sorveglianza attiva con telecamere AI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0603">
                <a:tc>
                  <a:txBody>
                    <a:bodyPr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1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Accesso ZTL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6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Controllo manuale e complesso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Accesso automatizzato con riconoscimento targhe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0603">
                <a:tc>
                  <a:txBody>
                    <a:bodyPr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1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Sicurezza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6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Bassa, controlli sporadici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Sorveglianza continua e predittiva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0340">
                <a:tc>
                  <a:txBody>
                    <a:bodyPr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1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Costo Operativo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6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Alto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1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Ridotto con l'automazione e la gestione remota</a:t>
                      </a:r>
                      <a:endParaRPr lang="en-US" sz="1100"/>
                    </a:p>
                  </a:txBody>
                  <a:tcPr marL="177091" marR="177091" marT="177091" marB="177091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583461" y="897470"/>
            <a:ext cx="11121079" cy="637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4"/>
              </a:lnSpc>
              <a:spcBef>
                <a:spcPct val="0"/>
              </a:spcBef>
            </a:pPr>
            <a:r>
              <a:rPr lang="en-US" sz="4800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Perché implementare il Sistema?</a:t>
            </a:r>
          </a:p>
        </p:txBody>
      </p:sp>
      <p:sp>
        <p:nvSpPr>
          <p:cNvPr id="4" name="Freeform 4"/>
          <p:cNvSpPr/>
          <p:nvPr/>
        </p:nvSpPr>
        <p:spPr>
          <a:xfrm>
            <a:off x="1314320" y="351192"/>
            <a:ext cx="2058047" cy="1643865"/>
          </a:xfrm>
          <a:custGeom>
            <a:avLst/>
            <a:gdLst/>
            <a:ahLst/>
            <a:cxnLst/>
            <a:rect l="l" t="t" r="r" b="b"/>
            <a:pathLst>
              <a:path w="2058047" h="1643865">
                <a:moveTo>
                  <a:pt x="0" y="0"/>
                </a:moveTo>
                <a:lnTo>
                  <a:pt x="2058047" y="0"/>
                </a:lnTo>
                <a:lnTo>
                  <a:pt x="2058047" y="1643865"/>
                </a:lnTo>
                <a:lnTo>
                  <a:pt x="0" y="1643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74035" y="2835035"/>
            <a:ext cx="5939930" cy="273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67"/>
              </a:lnSpc>
            </a:pPr>
            <a:r>
              <a:rPr lang="en-US" sz="6399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Impatto per la Comunità e il Turismo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109900" y="540073"/>
            <a:ext cx="3307533" cy="107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856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Accoglienza sicura e accessi facilitati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36180" y="549598"/>
            <a:ext cx="3288483" cy="69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7"/>
              </a:lnSpc>
            </a:pPr>
            <a:r>
              <a:rPr lang="en-US" sz="2856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Comfort e Sicurezza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63337" y="7426142"/>
            <a:ext cx="3307533" cy="79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856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Parcheggi più Accessibili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17130" y="7286918"/>
            <a:ext cx="3307533" cy="96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42"/>
              </a:lnSpc>
            </a:pPr>
            <a:r>
              <a:rPr lang="en-US" sz="2856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Facilità di accesso per i residenti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2022" y="3702587"/>
            <a:ext cx="3307533" cy="102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7"/>
              </a:lnSpc>
            </a:pPr>
            <a:r>
              <a:rPr lang="en-US" sz="2856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Riduzione del rischio di furti e crimini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15652" y="4367734"/>
            <a:ext cx="3745263" cy="244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8"/>
              </a:lnSpc>
            </a:pPr>
            <a:r>
              <a:rPr lang="en-US" sz="2856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Maggiore Sicurezza</a:t>
            </a:r>
          </a:p>
        </p:txBody>
      </p:sp>
      <p:sp>
        <p:nvSpPr>
          <p:cNvPr id="9" name="AutoShape 9"/>
          <p:cNvSpPr/>
          <p:nvPr/>
        </p:nvSpPr>
        <p:spPr>
          <a:xfrm flipH="1">
            <a:off x="11443138" y="1742066"/>
            <a:ext cx="763093" cy="610101"/>
          </a:xfrm>
          <a:prstGeom prst="line">
            <a:avLst/>
          </a:prstGeom>
          <a:ln w="57150" cap="flat">
            <a:solidFill>
              <a:srgbClr val="178B50"/>
            </a:solidFill>
            <a:prstDash val="solid"/>
            <a:headEnd type="triangle" w="lg" len="med"/>
            <a:tailEnd type="oval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10" name="AutoShape 10"/>
          <p:cNvSpPr/>
          <p:nvPr/>
        </p:nvSpPr>
        <p:spPr>
          <a:xfrm>
            <a:off x="6126140" y="1764385"/>
            <a:ext cx="752740" cy="587575"/>
          </a:xfrm>
          <a:prstGeom prst="line">
            <a:avLst/>
          </a:prstGeom>
          <a:ln w="57150" cap="flat">
            <a:solidFill>
              <a:srgbClr val="178B50"/>
            </a:solidFill>
            <a:prstDash val="solid"/>
            <a:headEnd type="triangle" w="lg" len="med"/>
            <a:tailEnd type="oval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11" name="AutoShape 11"/>
          <p:cNvSpPr/>
          <p:nvPr/>
        </p:nvSpPr>
        <p:spPr>
          <a:xfrm flipH="1">
            <a:off x="4791678" y="5181509"/>
            <a:ext cx="1098643" cy="0"/>
          </a:xfrm>
          <a:prstGeom prst="line">
            <a:avLst/>
          </a:prstGeom>
          <a:ln w="57150" cap="flat">
            <a:solidFill>
              <a:srgbClr val="178B50"/>
            </a:solidFill>
            <a:prstDash val="solid"/>
            <a:headEnd type="oval" w="lg" len="lg"/>
            <a:tailEnd type="triangle" w="lg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" name="AutoShape 12"/>
          <p:cNvSpPr/>
          <p:nvPr/>
        </p:nvSpPr>
        <p:spPr>
          <a:xfrm flipH="1">
            <a:off x="12514015" y="5181509"/>
            <a:ext cx="1098643" cy="0"/>
          </a:xfrm>
          <a:prstGeom prst="line">
            <a:avLst/>
          </a:prstGeom>
          <a:ln w="57150" cap="flat">
            <a:solidFill>
              <a:srgbClr val="178B50"/>
            </a:solidFill>
            <a:prstDash val="solid"/>
            <a:headEnd type="triangle" w="lg" len="med"/>
            <a:tailEnd type="oval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13" name="AutoShape 13"/>
          <p:cNvSpPr/>
          <p:nvPr/>
        </p:nvSpPr>
        <p:spPr>
          <a:xfrm flipV="1">
            <a:off x="6169412" y="8038301"/>
            <a:ext cx="727051" cy="489465"/>
          </a:xfrm>
          <a:prstGeom prst="line">
            <a:avLst/>
          </a:prstGeom>
          <a:ln w="57150" cap="flat">
            <a:solidFill>
              <a:srgbClr val="178B50"/>
            </a:solidFill>
            <a:prstDash val="solid"/>
            <a:headEnd type="triangle" w="lg" len="med"/>
            <a:tailEnd type="oval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14" name="AutoShape 14"/>
          <p:cNvSpPr/>
          <p:nvPr/>
        </p:nvSpPr>
        <p:spPr>
          <a:xfrm flipH="1" flipV="1">
            <a:off x="11385275" y="8039166"/>
            <a:ext cx="824209" cy="489465"/>
          </a:xfrm>
          <a:prstGeom prst="line">
            <a:avLst/>
          </a:prstGeom>
          <a:ln w="57150" cap="flat">
            <a:solidFill>
              <a:srgbClr val="178B50"/>
            </a:solidFill>
            <a:prstDash val="solid"/>
            <a:headEnd type="triangle" w="lg" len="med"/>
            <a:tailEnd type="oval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Box 15"/>
          <p:cNvSpPr txBox="1"/>
          <p:nvPr/>
        </p:nvSpPr>
        <p:spPr>
          <a:xfrm>
            <a:off x="1917130" y="8255324"/>
            <a:ext cx="3307533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</a:pPr>
            <a:r>
              <a:rPr lang="en-US" sz="1599" spc="28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I residenti possono accedere rapidamente alle ZTL e ai parcheggi riservati grazie al riconoscimento delle targhe.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63337" y="8255324"/>
            <a:ext cx="3307533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</a:pPr>
            <a:r>
              <a:rPr lang="en-US" sz="1599" spc="28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turisti possono accedere automaticamente ai parcheggi pubblici o privati senza necessità di biglietti cartacei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17130" y="1279816"/>
            <a:ext cx="3307533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</a:pPr>
            <a:r>
              <a:rPr lang="en-US" sz="1599" spc="28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Le aree pubbliche sono più protette e i cittadini hanno la certezza di vivere in una città sicura.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09900" y="1621780"/>
            <a:ext cx="3307533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</a:pPr>
            <a:r>
              <a:rPr lang="en-US" sz="1599" spc="28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turisti possono accedere facilmente alle aree turistiche senza necessità di badge o autorizzazioni preventive.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2022" y="4740706"/>
            <a:ext cx="3307533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</a:pPr>
            <a:r>
              <a:rPr lang="en-US" sz="1599" spc="28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Grazie al monitoraggio in tempo reale e al riconoscimento facciale/targhe.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15652" y="4740706"/>
            <a:ext cx="3520326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</a:pPr>
            <a:r>
              <a:rPr lang="en-US" sz="1599" spc="28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turisti vedono una città moderna e protetta, migliorando la loro esperienza di soggiorno.</a:t>
            </a:r>
          </a:p>
        </p:txBody>
      </p:sp>
      <p:sp>
        <p:nvSpPr>
          <p:cNvPr id="21" name="Freeform 21"/>
          <p:cNvSpPr/>
          <p:nvPr/>
        </p:nvSpPr>
        <p:spPr>
          <a:xfrm>
            <a:off x="7592222" y="5919569"/>
            <a:ext cx="3103556" cy="2925102"/>
          </a:xfrm>
          <a:custGeom>
            <a:avLst/>
            <a:gdLst/>
            <a:ahLst/>
            <a:cxnLst/>
            <a:rect l="l" t="t" r="r" b="b"/>
            <a:pathLst>
              <a:path w="3103556" h="2925102">
                <a:moveTo>
                  <a:pt x="0" y="0"/>
                </a:moveTo>
                <a:lnTo>
                  <a:pt x="3103556" y="0"/>
                </a:lnTo>
                <a:lnTo>
                  <a:pt x="3103556" y="2925101"/>
                </a:lnTo>
                <a:lnTo>
                  <a:pt x="0" y="2925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28387" y="6990915"/>
            <a:ext cx="3868566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Possibilità di finanziamento tramite </a:t>
            </a:r>
            <a:r>
              <a:rPr lang="en-US" sz="20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leasing operativo</a:t>
            </a: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US" sz="20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partenariati pubblico-privato</a:t>
            </a: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(PPP).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390734" y="4142496"/>
            <a:ext cx="3868566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Riduzione dei costi operativi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costi di gestione diminuiscono con la riduzione del personale e l'ottimizzazione delle operazioni.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40883" y="4271091"/>
            <a:ext cx="3868566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Accesso a </a:t>
            </a:r>
            <a:r>
              <a:rPr lang="en-US" sz="20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fondi europei </a:t>
            </a: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(NextGenerationEU) e a</a:t>
            </a:r>
            <a:r>
              <a:rPr lang="en-US" sz="20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fondi nazionali</a:t>
            </a: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per la trasformazione digitale e le Smart City.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2727536"/>
            <a:ext cx="4024583" cy="6530764"/>
          </a:xfrm>
          <a:custGeom>
            <a:avLst/>
            <a:gdLst/>
            <a:ahLst/>
            <a:cxnLst/>
            <a:rect l="l" t="t" r="r" b="b"/>
            <a:pathLst>
              <a:path w="4024583" h="6530764">
                <a:moveTo>
                  <a:pt x="0" y="0"/>
                </a:moveTo>
                <a:lnTo>
                  <a:pt x="4024583" y="0"/>
                </a:lnTo>
                <a:lnTo>
                  <a:pt x="4024583" y="6530764"/>
                </a:lnTo>
                <a:lnTo>
                  <a:pt x="0" y="6530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490520" y="4309191"/>
            <a:ext cx="378912" cy="378439"/>
          </a:xfrm>
          <a:custGeom>
            <a:avLst/>
            <a:gdLst/>
            <a:ahLst/>
            <a:cxnLst/>
            <a:rect l="l" t="t" r="r" b="b"/>
            <a:pathLst>
              <a:path w="378912" h="378439">
                <a:moveTo>
                  <a:pt x="0" y="0"/>
                </a:moveTo>
                <a:lnTo>
                  <a:pt x="378913" y="0"/>
                </a:lnTo>
                <a:lnTo>
                  <a:pt x="378913" y="378439"/>
                </a:lnTo>
                <a:lnTo>
                  <a:pt x="0" y="37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2852867" y="4180596"/>
            <a:ext cx="378912" cy="378439"/>
          </a:xfrm>
          <a:custGeom>
            <a:avLst/>
            <a:gdLst/>
            <a:ahLst/>
            <a:cxnLst/>
            <a:rect l="l" t="t" r="r" b="b"/>
            <a:pathLst>
              <a:path w="378912" h="378439">
                <a:moveTo>
                  <a:pt x="0" y="0"/>
                </a:moveTo>
                <a:lnTo>
                  <a:pt x="378912" y="0"/>
                </a:lnTo>
                <a:lnTo>
                  <a:pt x="378912" y="378439"/>
                </a:lnTo>
                <a:lnTo>
                  <a:pt x="0" y="37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7490520" y="7029015"/>
            <a:ext cx="378912" cy="378439"/>
          </a:xfrm>
          <a:custGeom>
            <a:avLst/>
            <a:gdLst/>
            <a:ahLst/>
            <a:cxnLst/>
            <a:rect l="l" t="t" r="r" b="b"/>
            <a:pathLst>
              <a:path w="378912" h="378439">
                <a:moveTo>
                  <a:pt x="0" y="0"/>
                </a:moveTo>
                <a:lnTo>
                  <a:pt x="378913" y="0"/>
                </a:lnTo>
                <a:lnTo>
                  <a:pt x="378913" y="378438"/>
                </a:lnTo>
                <a:lnTo>
                  <a:pt x="0" y="378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7490520" y="1698836"/>
            <a:ext cx="10126267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60"/>
              </a:lnSpc>
            </a:pPr>
            <a:r>
              <a:rPr lang="en-US" sz="6800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Costi e Finanziamenti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39576" y="1435784"/>
            <a:ext cx="8516780" cy="109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59"/>
              </a:lnSpc>
              <a:spcBef>
                <a:spcPct val="0"/>
              </a:spcBef>
            </a:pPr>
            <a:r>
              <a:rPr lang="en-US" sz="8115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Conclusioni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454169" y="690720"/>
            <a:ext cx="9825841" cy="10404286"/>
            <a:chOff x="0" y="0"/>
            <a:chExt cx="13101121" cy="13872382"/>
          </a:xfrm>
        </p:grpSpPr>
        <p:sp>
          <p:nvSpPr>
            <p:cNvPr id="4" name="Freeform 4"/>
            <p:cNvSpPr/>
            <p:nvPr/>
          </p:nvSpPr>
          <p:spPr>
            <a:xfrm>
              <a:off x="11075164" y="372374"/>
              <a:ext cx="745679" cy="744747"/>
            </a:xfrm>
            <a:custGeom>
              <a:avLst/>
              <a:gdLst/>
              <a:ahLst/>
              <a:cxnLst/>
              <a:rect l="l" t="t" r="r" b="b"/>
              <a:pathLst>
                <a:path w="745679" h="744747">
                  <a:moveTo>
                    <a:pt x="0" y="0"/>
                  </a:moveTo>
                  <a:lnTo>
                    <a:pt x="745679" y="0"/>
                  </a:lnTo>
                  <a:lnTo>
                    <a:pt x="745679" y="744747"/>
                  </a:lnTo>
                  <a:lnTo>
                    <a:pt x="0" y="744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Freeform 5"/>
            <p:cNvSpPr/>
            <p:nvPr/>
          </p:nvSpPr>
          <p:spPr>
            <a:xfrm>
              <a:off x="3278187" y="3237880"/>
              <a:ext cx="761281" cy="760329"/>
            </a:xfrm>
            <a:custGeom>
              <a:avLst/>
              <a:gdLst/>
              <a:ahLst/>
              <a:cxnLst/>
              <a:rect l="l" t="t" r="r" b="b"/>
              <a:pathLst>
                <a:path w="761281" h="760329">
                  <a:moveTo>
                    <a:pt x="0" y="0"/>
                  </a:moveTo>
                  <a:lnTo>
                    <a:pt x="761281" y="0"/>
                  </a:lnTo>
                  <a:lnTo>
                    <a:pt x="761281" y="760329"/>
                  </a:lnTo>
                  <a:lnTo>
                    <a:pt x="0" y="760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6"/>
            <p:cNvSpPr/>
            <p:nvPr/>
          </p:nvSpPr>
          <p:spPr>
            <a:xfrm rot="-1485691">
              <a:off x="8828464" y="10159695"/>
              <a:ext cx="3807767" cy="3055733"/>
            </a:xfrm>
            <a:custGeom>
              <a:avLst/>
              <a:gdLst/>
              <a:ahLst/>
              <a:cxnLst/>
              <a:rect l="l" t="t" r="r" b="b"/>
              <a:pathLst>
                <a:path w="3807767" h="3055733">
                  <a:moveTo>
                    <a:pt x="0" y="0"/>
                  </a:moveTo>
                  <a:lnTo>
                    <a:pt x="3807767" y="0"/>
                  </a:lnTo>
                  <a:lnTo>
                    <a:pt x="3807767" y="3055733"/>
                  </a:lnTo>
                  <a:lnTo>
                    <a:pt x="0" y="3055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7"/>
            <p:cNvSpPr/>
            <p:nvPr/>
          </p:nvSpPr>
          <p:spPr>
            <a:xfrm rot="2908027">
              <a:off x="2677862" y="1011274"/>
              <a:ext cx="7427090" cy="10497653"/>
            </a:xfrm>
            <a:custGeom>
              <a:avLst/>
              <a:gdLst/>
              <a:ahLst/>
              <a:cxnLst/>
              <a:rect l="l" t="t" r="r" b="b"/>
              <a:pathLst>
                <a:path w="7427090" h="10497653">
                  <a:moveTo>
                    <a:pt x="0" y="0"/>
                  </a:moveTo>
                  <a:lnTo>
                    <a:pt x="7427090" y="0"/>
                  </a:lnTo>
                  <a:lnTo>
                    <a:pt x="7427090" y="10497654"/>
                  </a:lnTo>
                  <a:lnTo>
                    <a:pt x="0" y="10497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539576" y="3140026"/>
            <a:ext cx="8516780" cy="374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US" sz="23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Controllo Accessi con LPR/ANPR e AI</a:t>
            </a: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è il cuore pulsante delle città intelligenti e sicure del futuro. Il sistema garantisce controlli automatizzati, sicurezza attiva e gestione remota, </a:t>
            </a:r>
            <a:r>
              <a:rPr lang="en-US" sz="23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portando benefici a cittadini, turisti e amministrazioni locali</a:t>
            </a: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lvl="0" indent="0" algn="l">
              <a:lnSpc>
                <a:spcPts val="3359"/>
              </a:lnSpc>
            </a:pP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Con il controllo degli accessi automatizzato, le città possono </a:t>
            </a:r>
            <a:r>
              <a:rPr lang="en-US" sz="23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migliorare la qualità della vita</a:t>
            </a: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urbana, aumentare le entrate comunali e ridurre i costi operativi.</a:t>
            </a:r>
          </a:p>
        </p:txBody>
      </p:sp>
      <p:sp>
        <p:nvSpPr>
          <p:cNvPr id="9" name="Freeform 9"/>
          <p:cNvSpPr/>
          <p:nvPr/>
        </p:nvSpPr>
        <p:spPr>
          <a:xfrm>
            <a:off x="-943729" y="-1514591"/>
            <a:ext cx="3944857" cy="3648993"/>
          </a:xfrm>
          <a:custGeom>
            <a:avLst/>
            <a:gdLst/>
            <a:ahLst/>
            <a:cxnLst/>
            <a:rect l="l" t="t" r="r" b="b"/>
            <a:pathLst>
              <a:path w="3944857" h="3648993">
                <a:moveTo>
                  <a:pt x="0" y="0"/>
                </a:moveTo>
                <a:lnTo>
                  <a:pt x="3944858" y="0"/>
                </a:lnTo>
                <a:lnTo>
                  <a:pt x="3944858" y="3648993"/>
                </a:lnTo>
                <a:lnTo>
                  <a:pt x="0" y="3648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4619450" y="8387915"/>
            <a:ext cx="2639850" cy="870385"/>
          </a:xfrm>
          <a:custGeom>
            <a:avLst/>
            <a:gdLst/>
            <a:ahLst/>
            <a:cxnLst/>
            <a:rect l="l" t="t" r="r" b="b"/>
            <a:pathLst>
              <a:path w="2639850" h="870385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5" t="-28378" r="-504" b="-46252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67240" y="3167127"/>
            <a:ext cx="8738962" cy="257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68"/>
              </a:lnSpc>
            </a:pPr>
            <a:r>
              <a:rPr lang="en-US" sz="10498" b="1" spc="-356">
                <a:solidFill>
                  <a:srgbClr val="8C52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Grazie per l’attenzione!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67240" y="5628342"/>
            <a:ext cx="8450513" cy="642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2100" spc="3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Contattaci per scoprire come possiamo trasformare la tua città in una </a:t>
            </a:r>
            <a:r>
              <a:rPr lang="en-US" sz="2100" b="1" spc="39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Smart City </a:t>
            </a:r>
            <a:r>
              <a:rPr lang="en-US" sz="2100" spc="3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moderna e sicura.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2397" y="1554669"/>
            <a:ext cx="4255793" cy="9755399"/>
          </a:xfrm>
          <a:custGeom>
            <a:avLst/>
            <a:gdLst/>
            <a:ahLst/>
            <a:cxnLst/>
            <a:rect l="l" t="t" r="r" b="b"/>
            <a:pathLst>
              <a:path w="4255793" h="9755399">
                <a:moveTo>
                  <a:pt x="0" y="0"/>
                </a:moveTo>
                <a:lnTo>
                  <a:pt x="4255793" y="0"/>
                </a:lnTo>
                <a:lnTo>
                  <a:pt x="4255793" y="9755399"/>
                </a:lnTo>
                <a:lnTo>
                  <a:pt x="0" y="9755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2189111" y="6829703"/>
            <a:ext cx="4357011" cy="7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3E3E3E"/>
                </a:solidFill>
                <a:latin typeface="Nunito 1 Bold"/>
                <a:ea typeface="Nunito 1 Bold"/>
                <a:cs typeface="Nunito 1 Bold"/>
                <a:sym typeface="Nunito 1 Bold"/>
              </a:rPr>
              <a:t>Email: smartcity@invisiontech.eu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3E3E3E"/>
                </a:solidFill>
                <a:latin typeface="Nunito 1 Bold"/>
                <a:ea typeface="Nunito 1 Bold"/>
                <a:cs typeface="Nunito 1 Bold"/>
                <a:sym typeface="Nunito 1 Bold"/>
              </a:rPr>
              <a:t>Sito Web: smartcity.invisiontech.eu</a:t>
            </a:r>
          </a:p>
        </p:txBody>
      </p:sp>
      <p:sp>
        <p:nvSpPr>
          <p:cNvPr id="9" name="Freeform 9"/>
          <p:cNvSpPr/>
          <p:nvPr/>
        </p:nvSpPr>
        <p:spPr>
          <a:xfrm>
            <a:off x="1567240" y="6787070"/>
            <a:ext cx="583771" cy="851185"/>
          </a:xfrm>
          <a:custGeom>
            <a:avLst/>
            <a:gdLst/>
            <a:ahLst/>
            <a:cxnLst/>
            <a:rect l="l" t="t" r="r" b="b"/>
            <a:pathLst>
              <a:path w="583771" h="851185">
                <a:moveTo>
                  <a:pt x="0" y="0"/>
                </a:moveTo>
                <a:lnTo>
                  <a:pt x="583771" y="0"/>
                </a:lnTo>
                <a:lnTo>
                  <a:pt x="583771" y="851185"/>
                </a:lnTo>
                <a:lnTo>
                  <a:pt x="0" y="85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577793" y="8387915"/>
            <a:ext cx="2639850" cy="870385"/>
          </a:xfrm>
          <a:custGeom>
            <a:avLst/>
            <a:gdLst/>
            <a:ahLst/>
            <a:cxnLst/>
            <a:rect l="l" t="t" r="r" b="b"/>
            <a:pathLst>
              <a:path w="2639850" h="870385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5" t="-28378" r="-504" b="-4625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11"/>
          <p:cNvSpPr txBox="1"/>
          <p:nvPr/>
        </p:nvSpPr>
        <p:spPr>
          <a:xfrm>
            <a:off x="1028700" y="8208527"/>
            <a:ext cx="2639850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Powered by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80206" y="5900270"/>
            <a:ext cx="2768904" cy="2768904"/>
          </a:xfrm>
          <a:custGeom>
            <a:avLst/>
            <a:gdLst/>
            <a:ahLst/>
            <a:cxnLst/>
            <a:rect l="l" t="t" r="r" b="b"/>
            <a:pathLst>
              <a:path w="2768904" h="2768904">
                <a:moveTo>
                  <a:pt x="0" y="0"/>
                </a:moveTo>
                <a:lnTo>
                  <a:pt x="2768904" y="0"/>
                </a:lnTo>
                <a:lnTo>
                  <a:pt x="2768904" y="2768904"/>
                </a:lnTo>
                <a:lnTo>
                  <a:pt x="0" y="276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5476217" y="7908730"/>
            <a:ext cx="419361" cy="418837"/>
          </a:xfrm>
          <a:custGeom>
            <a:avLst/>
            <a:gdLst/>
            <a:ahLst/>
            <a:cxnLst/>
            <a:rect l="l" t="t" r="r" b="b"/>
            <a:pathLst>
              <a:path w="419361" h="418837">
                <a:moveTo>
                  <a:pt x="0" y="0"/>
                </a:moveTo>
                <a:lnTo>
                  <a:pt x="419361" y="0"/>
                </a:lnTo>
                <a:lnTo>
                  <a:pt x="419361" y="418837"/>
                </a:lnTo>
                <a:lnTo>
                  <a:pt x="0" y="418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3014324" y="2396492"/>
            <a:ext cx="12259352" cy="32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55"/>
              </a:lnSpc>
            </a:pPr>
            <a:r>
              <a:rPr lang="en-US" sz="21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Il progetto mira a </a:t>
            </a:r>
            <a:r>
              <a:rPr lang="en-US" sz="21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digitalizzare e automatizzare i sistemi di controllo accessi e sicurezza urbana</a:t>
            </a:r>
            <a:r>
              <a:rPr lang="en-US" sz="21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utilizzando tecnologie avanzate di </a:t>
            </a:r>
            <a:r>
              <a:rPr lang="en-US" sz="21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riconoscimento automatico delle targhe (LPR/ANPR) e intelligenza artificiale (AI).</a:t>
            </a:r>
            <a:r>
              <a:rPr lang="en-US" sz="21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L'obiettivo è migliorare la sicurezza, ottimizzare il controllo dei flussi di traffico, ridurre le violazioni delle aree a traffico limitato (ZTL) e offrire una maggiore protezione ai cittadini e ai turisti.</a:t>
            </a:r>
          </a:p>
          <a:p>
            <a:pPr marL="0" lvl="0" indent="0" algn="just">
              <a:lnSpc>
                <a:spcPts val="3255"/>
              </a:lnSpc>
            </a:pPr>
            <a:r>
              <a:rPr lang="en-US" sz="21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Con questo sistema, il Comune può garantire una</a:t>
            </a:r>
            <a:r>
              <a:rPr lang="en-US" sz="21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maggiore sicurezza pubblica</a:t>
            </a:r>
            <a:r>
              <a:rPr lang="en-US" sz="21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, facilitare l'accesso alle aree protette e ottimizzare la mobilità urbana, riducendo al contempo il carico operativo per il personale di vigilanza.</a:t>
            </a:r>
          </a:p>
        </p:txBody>
      </p:sp>
      <p:sp>
        <p:nvSpPr>
          <p:cNvPr id="5" name="Freeform 5"/>
          <p:cNvSpPr/>
          <p:nvPr/>
        </p:nvSpPr>
        <p:spPr>
          <a:xfrm rot="997838">
            <a:off x="5797185" y="5349782"/>
            <a:ext cx="6693630" cy="6838958"/>
          </a:xfrm>
          <a:custGeom>
            <a:avLst/>
            <a:gdLst/>
            <a:ahLst/>
            <a:cxnLst/>
            <a:rect l="l" t="t" r="r" b="b"/>
            <a:pathLst>
              <a:path w="6693630" h="6838958">
                <a:moveTo>
                  <a:pt x="0" y="0"/>
                </a:moveTo>
                <a:lnTo>
                  <a:pt x="6693630" y="0"/>
                </a:lnTo>
                <a:lnTo>
                  <a:pt x="6693630" y="6838957"/>
                </a:lnTo>
                <a:lnTo>
                  <a:pt x="0" y="6838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-1627549">
            <a:off x="16214221" y="5779727"/>
            <a:ext cx="2915928" cy="3009990"/>
          </a:xfrm>
          <a:custGeom>
            <a:avLst/>
            <a:gdLst/>
            <a:ahLst/>
            <a:cxnLst/>
            <a:rect l="l" t="t" r="r" b="b"/>
            <a:pathLst>
              <a:path w="2915928" h="3009990">
                <a:moveTo>
                  <a:pt x="0" y="0"/>
                </a:moveTo>
                <a:lnTo>
                  <a:pt x="2915928" y="0"/>
                </a:lnTo>
                <a:lnTo>
                  <a:pt x="2915928" y="3009990"/>
                </a:lnTo>
                <a:lnTo>
                  <a:pt x="0" y="300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2466455" y="7075303"/>
            <a:ext cx="547869" cy="547184"/>
          </a:xfrm>
          <a:custGeom>
            <a:avLst/>
            <a:gdLst/>
            <a:ahLst/>
            <a:cxnLst/>
            <a:rect l="l" t="t" r="r" b="b"/>
            <a:pathLst>
              <a:path w="547869" h="547184">
                <a:moveTo>
                  <a:pt x="0" y="0"/>
                </a:moveTo>
                <a:lnTo>
                  <a:pt x="547869" y="0"/>
                </a:lnTo>
                <a:lnTo>
                  <a:pt x="547869" y="547184"/>
                </a:lnTo>
                <a:lnTo>
                  <a:pt x="0" y="547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3486293" y="8870095"/>
            <a:ext cx="419361" cy="418837"/>
          </a:xfrm>
          <a:custGeom>
            <a:avLst/>
            <a:gdLst/>
            <a:ahLst/>
            <a:cxnLst/>
            <a:rect l="l" t="t" r="r" b="b"/>
            <a:pathLst>
              <a:path w="419361" h="418837">
                <a:moveTo>
                  <a:pt x="0" y="0"/>
                </a:moveTo>
                <a:lnTo>
                  <a:pt x="419361" y="0"/>
                </a:lnTo>
                <a:lnTo>
                  <a:pt x="419361" y="418837"/>
                </a:lnTo>
                <a:lnTo>
                  <a:pt x="0" y="418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295471" y="9822134"/>
            <a:ext cx="986454" cy="929733"/>
          </a:xfrm>
          <a:custGeom>
            <a:avLst/>
            <a:gdLst/>
            <a:ahLst/>
            <a:cxnLst/>
            <a:rect l="l" t="t" r="r" b="b"/>
            <a:pathLst>
              <a:path w="986454" h="929733">
                <a:moveTo>
                  <a:pt x="0" y="0"/>
                </a:moveTo>
                <a:lnTo>
                  <a:pt x="986454" y="0"/>
                </a:lnTo>
                <a:lnTo>
                  <a:pt x="986454" y="929732"/>
                </a:lnTo>
                <a:lnTo>
                  <a:pt x="0" y="929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3014324" y="1162050"/>
            <a:ext cx="12259352" cy="1087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6"/>
              </a:lnSpc>
              <a:spcBef>
                <a:spcPct val="0"/>
              </a:spcBef>
            </a:pPr>
            <a:r>
              <a:rPr lang="en-US" sz="8015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Obiettivi del Progetto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553512" y="6354989"/>
            <a:ext cx="986454" cy="929733"/>
          </a:xfrm>
          <a:custGeom>
            <a:avLst/>
            <a:gdLst/>
            <a:ahLst/>
            <a:cxnLst/>
            <a:rect l="l" t="t" r="r" b="b"/>
            <a:pathLst>
              <a:path w="986454" h="929733">
                <a:moveTo>
                  <a:pt x="0" y="0"/>
                </a:moveTo>
                <a:lnTo>
                  <a:pt x="986454" y="0"/>
                </a:lnTo>
                <a:lnTo>
                  <a:pt x="986454" y="929733"/>
                </a:lnTo>
                <a:lnTo>
                  <a:pt x="0" y="929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14046739" y="10013408"/>
            <a:ext cx="547869" cy="547184"/>
          </a:xfrm>
          <a:custGeom>
            <a:avLst/>
            <a:gdLst/>
            <a:ahLst/>
            <a:cxnLst/>
            <a:rect l="l" t="t" r="r" b="b"/>
            <a:pathLst>
              <a:path w="547869" h="547184">
                <a:moveTo>
                  <a:pt x="0" y="0"/>
                </a:moveTo>
                <a:lnTo>
                  <a:pt x="547868" y="0"/>
                </a:lnTo>
                <a:lnTo>
                  <a:pt x="547868" y="547184"/>
                </a:lnTo>
                <a:lnTo>
                  <a:pt x="0" y="547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43000"/>
            <a:ext cx="8914702" cy="10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38"/>
              </a:lnSpc>
              <a:spcBef>
                <a:spcPct val="0"/>
              </a:spcBef>
            </a:pPr>
            <a:r>
              <a:rPr lang="en-US" sz="7415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La Nostra Offerta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56260" y="3693997"/>
            <a:ext cx="627560" cy="644057"/>
            <a:chOff x="0" y="0"/>
            <a:chExt cx="792331" cy="8131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2331" cy="813159"/>
            </a:xfrm>
            <a:custGeom>
              <a:avLst/>
              <a:gdLst/>
              <a:ahLst/>
              <a:cxnLst/>
              <a:rect l="l" t="t" r="r" b="b"/>
              <a:pathLst>
                <a:path w="792331" h="813159">
                  <a:moveTo>
                    <a:pt x="0" y="0"/>
                  </a:moveTo>
                  <a:lnTo>
                    <a:pt x="792331" y="0"/>
                  </a:lnTo>
                  <a:lnTo>
                    <a:pt x="792331" y="813159"/>
                  </a:lnTo>
                  <a:lnTo>
                    <a:pt x="0" y="813159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792331" cy="822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99712" y="3655897"/>
            <a:ext cx="7243691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</a:t>
            </a:r>
            <a:r>
              <a:rPr lang="en-US" sz="2199" b="1" u="none" strike="noStrik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ecamere LPR/ANPR (Automatic Number Plate Recognition) 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Riconoscimento automatico delle targhe in ingresso e uscita.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99712" y="5738697"/>
            <a:ext cx="7243691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Telecame</a:t>
            </a:r>
            <a:r>
              <a:rPr lang="en-US" sz="2199" b="1" u="none" strike="noStrik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 con Riconoscimento Facciale</a:t>
            </a:r>
            <a:r>
              <a:rPr lang="en-US" sz="2199" u="none" strike="noStrike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Analisi del volto per il controllo degli accessi nelle aree sensibili o a traffico limitato.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99712" y="7820460"/>
            <a:ext cx="7243691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</a:t>
            </a:r>
            <a:r>
              <a:rPr lang="en-US" sz="2199" b="1" u="none" strike="noStrik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istema di gestione cloud 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Piattaforma centralizzata per gestire accessi, permessi e visualizzare gli eventi in tempo reale.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739546" y="3938554"/>
            <a:ext cx="5519754" cy="5181669"/>
          </a:xfrm>
          <a:custGeom>
            <a:avLst/>
            <a:gdLst/>
            <a:ahLst/>
            <a:cxnLst/>
            <a:rect l="l" t="t" r="r" b="b"/>
            <a:pathLst>
              <a:path w="5519754" h="5181669">
                <a:moveTo>
                  <a:pt x="0" y="0"/>
                </a:moveTo>
                <a:lnTo>
                  <a:pt x="5519754" y="0"/>
                </a:lnTo>
                <a:lnTo>
                  <a:pt x="5519754" y="5181669"/>
                </a:lnTo>
                <a:lnTo>
                  <a:pt x="0" y="5181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1656260" y="5776797"/>
            <a:ext cx="627560" cy="644057"/>
            <a:chOff x="0" y="0"/>
            <a:chExt cx="792331" cy="8131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92331" cy="813159"/>
            </a:xfrm>
            <a:custGeom>
              <a:avLst/>
              <a:gdLst/>
              <a:ahLst/>
              <a:cxnLst/>
              <a:rect l="l" t="t" r="r" b="b"/>
              <a:pathLst>
                <a:path w="792331" h="813159">
                  <a:moveTo>
                    <a:pt x="0" y="0"/>
                  </a:moveTo>
                  <a:lnTo>
                    <a:pt x="792331" y="0"/>
                  </a:lnTo>
                  <a:lnTo>
                    <a:pt x="792331" y="813159"/>
                  </a:lnTo>
                  <a:lnTo>
                    <a:pt x="0" y="813159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792331" cy="822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56260" y="7858560"/>
            <a:ext cx="627560" cy="644057"/>
            <a:chOff x="0" y="0"/>
            <a:chExt cx="792331" cy="8131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2331" cy="813159"/>
            </a:xfrm>
            <a:custGeom>
              <a:avLst/>
              <a:gdLst/>
              <a:ahLst/>
              <a:cxnLst/>
              <a:rect l="l" t="t" r="r" b="b"/>
              <a:pathLst>
                <a:path w="792331" h="813159">
                  <a:moveTo>
                    <a:pt x="0" y="0"/>
                  </a:moveTo>
                  <a:lnTo>
                    <a:pt x="792331" y="0"/>
                  </a:lnTo>
                  <a:lnTo>
                    <a:pt x="792331" y="813159"/>
                  </a:lnTo>
                  <a:lnTo>
                    <a:pt x="0" y="813159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792331" cy="822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2112736"/>
            <a:ext cx="8681639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3E3E3E"/>
                </a:solidFill>
                <a:latin typeface="Nunito 2"/>
                <a:ea typeface="Nunito 2"/>
                <a:cs typeface="Nunito 2"/>
                <a:sym typeface="Nunito 2"/>
              </a:rPr>
              <a:t>Il sistema di Controllo Accessi con </a:t>
            </a:r>
            <a:r>
              <a:rPr lang="en-US" sz="2199" b="1">
                <a:solidFill>
                  <a:srgbClr val="3E3E3E"/>
                </a:solidFill>
                <a:latin typeface="Nunito 2 Bold"/>
                <a:ea typeface="Nunito 2 Bold"/>
                <a:cs typeface="Nunito 2 Bold"/>
                <a:sym typeface="Nunito 2 Bold"/>
              </a:rPr>
              <a:t>LPR/ANPR</a:t>
            </a:r>
            <a:r>
              <a:rPr lang="en-US" sz="2199">
                <a:solidFill>
                  <a:srgbClr val="3E3E3E"/>
                </a:solidFill>
                <a:latin typeface="Nunito 2"/>
                <a:ea typeface="Nunito 2"/>
                <a:cs typeface="Nunito 2"/>
                <a:sym typeface="Nunito 2"/>
              </a:rPr>
              <a:t> e </a:t>
            </a:r>
            <a:r>
              <a:rPr lang="en-US" sz="2199" b="1">
                <a:solidFill>
                  <a:srgbClr val="3E3E3E"/>
                </a:solidFill>
                <a:latin typeface="Nunito 2 Bold"/>
                <a:ea typeface="Nunito 2 Bold"/>
                <a:cs typeface="Nunito 2 Bold"/>
                <a:sym typeface="Nunito 2 Bold"/>
              </a:rPr>
              <a:t>AI </a:t>
            </a:r>
            <a:r>
              <a:rPr lang="en-US" sz="2199">
                <a:solidFill>
                  <a:srgbClr val="3E3E3E"/>
                </a:solidFill>
                <a:latin typeface="Nunito 2"/>
                <a:ea typeface="Nunito 2"/>
                <a:cs typeface="Nunito 2"/>
                <a:sym typeface="Nunito 2"/>
              </a:rPr>
              <a:t>offre soluzioni modulari e flessibili per una gestione intelligente degli accessi urbani e privati. I principali componenti includono: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09519"/>
            <a:ext cx="8914702" cy="10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38"/>
              </a:lnSpc>
              <a:spcBef>
                <a:spcPct val="0"/>
              </a:spcBef>
            </a:pPr>
            <a:r>
              <a:rPr lang="en-US" sz="7415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La Nostra Offerta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699712" y="3479355"/>
            <a:ext cx="7243691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</a:t>
            </a:r>
            <a:r>
              <a:rPr lang="en-US" sz="2199" b="1" u="none" strike="noStrik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oftware AI per l'analisi predittiva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Analisi del flusso di traffico, identificazione di comportamenti anomali e rilevamento automatico di violazioni.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99712" y="5562155"/>
            <a:ext cx="7243691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</a:t>
            </a:r>
            <a:r>
              <a:rPr lang="en-US" sz="2199" b="1" u="none" strike="noStrik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egrazione con i varchi di accesso e barriere automatiche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Controllo automatico delle barriere all'ingresso e all'uscita di parcheggi, aree ZTL e aree protette.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56260" y="3517455"/>
            <a:ext cx="627560" cy="644057"/>
            <a:chOff x="0" y="0"/>
            <a:chExt cx="792331" cy="8131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2331" cy="813159"/>
            </a:xfrm>
            <a:custGeom>
              <a:avLst/>
              <a:gdLst/>
              <a:ahLst/>
              <a:cxnLst/>
              <a:rect l="l" t="t" r="r" b="b"/>
              <a:pathLst>
                <a:path w="792331" h="813159">
                  <a:moveTo>
                    <a:pt x="0" y="0"/>
                  </a:moveTo>
                  <a:lnTo>
                    <a:pt x="792331" y="0"/>
                  </a:lnTo>
                  <a:lnTo>
                    <a:pt x="792331" y="813159"/>
                  </a:lnTo>
                  <a:lnTo>
                    <a:pt x="0" y="813159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792331" cy="822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6260" y="5600255"/>
            <a:ext cx="627560" cy="644057"/>
            <a:chOff x="0" y="0"/>
            <a:chExt cx="792331" cy="8131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2331" cy="813159"/>
            </a:xfrm>
            <a:custGeom>
              <a:avLst/>
              <a:gdLst/>
              <a:ahLst/>
              <a:cxnLst/>
              <a:rect l="l" t="t" r="r" b="b"/>
              <a:pathLst>
                <a:path w="792331" h="813159">
                  <a:moveTo>
                    <a:pt x="0" y="0"/>
                  </a:moveTo>
                  <a:lnTo>
                    <a:pt x="792331" y="0"/>
                  </a:lnTo>
                  <a:lnTo>
                    <a:pt x="792331" y="813159"/>
                  </a:lnTo>
                  <a:lnTo>
                    <a:pt x="0" y="813159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92331" cy="822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211812" y="3318231"/>
            <a:ext cx="5047488" cy="5852160"/>
          </a:xfrm>
          <a:custGeom>
            <a:avLst/>
            <a:gdLst/>
            <a:ahLst/>
            <a:cxnLst/>
            <a:rect l="l" t="t" r="r" b="b"/>
            <a:pathLst>
              <a:path w="5047488" h="5852160">
                <a:moveTo>
                  <a:pt x="0" y="0"/>
                </a:moveTo>
                <a:lnTo>
                  <a:pt x="5047488" y="0"/>
                </a:lnTo>
                <a:lnTo>
                  <a:pt x="5047488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9254" y="8387915"/>
            <a:ext cx="2639850" cy="870385"/>
          </a:xfrm>
          <a:custGeom>
            <a:avLst/>
            <a:gdLst/>
            <a:ahLst/>
            <a:cxnLst/>
            <a:rect l="l" t="t" r="r" b="b"/>
            <a:pathLst>
              <a:path w="2639850" h="870385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5" t="-28378" r="-504" b="-46252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09519"/>
            <a:ext cx="8914702" cy="10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38"/>
              </a:lnSpc>
              <a:spcBef>
                <a:spcPct val="0"/>
              </a:spcBef>
            </a:pPr>
            <a:r>
              <a:rPr lang="en-US" sz="7415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La Nostra Offerta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650680"/>
            <a:ext cx="4881562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 i="1">
                <a:solidFill>
                  <a:srgbClr val="CB6CE6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Integrazione Smart City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56260" y="3693997"/>
            <a:ext cx="627560" cy="644057"/>
            <a:chOff x="0" y="0"/>
            <a:chExt cx="792331" cy="8131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2331" cy="813159"/>
            </a:xfrm>
            <a:custGeom>
              <a:avLst/>
              <a:gdLst/>
              <a:ahLst/>
              <a:cxnLst/>
              <a:rect l="l" t="t" r="r" b="b"/>
              <a:pathLst>
                <a:path w="792331" h="813159">
                  <a:moveTo>
                    <a:pt x="0" y="0"/>
                  </a:moveTo>
                  <a:lnTo>
                    <a:pt x="792331" y="0"/>
                  </a:lnTo>
                  <a:lnTo>
                    <a:pt x="792331" y="813159"/>
                  </a:lnTo>
                  <a:lnTo>
                    <a:pt x="0" y="813159"/>
                  </a:ln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792331" cy="822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99712" y="3655897"/>
            <a:ext cx="7736309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Integrazione con il sistema di illuminazione urbana</a:t>
            </a:r>
            <a:r>
              <a:rPr lang="en-US" sz="21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: Le luci aumentano di intensità in presenza di veicoli o persone non autorizzate</a:t>
            </a:r>
            <a:r>
              <a:rPr lang="en-US" sz="21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99712" y="5738697"/>
            <a:ext cx="8257905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Integrazione con il sistema di videosorveglianza urbana:</a:t>
            </a:r>
            <a:r>
              <a:rPr lang="en-US" sz="2199" u="none" strike="noStrike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Sorveglianza attiva con telecamere connesse al sistema di sicurezza cittadino.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99712" y="7820460"/>
            <a:ext cx="7243691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Integrazione con il sistema di mobilità e traffico: 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dati raccolti dalle telecamere LPR/ANPR vengono utilizzati per ottimizzare la mobilità e il flusso di traffico urbano.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656260" y="5776797"/>
            <a:ext cx="627560" cy="644057"/>
            <a:chOff x="0" y="0"/>
            <a:chExt cx="792331" cy="8131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92331" cy="813159"/>
            </a:xfrm>
            <a:custGeom>
              <a:avLst/>
              <a:gdLst/>
              <a:ahLst/>
              <a:cxnLst/>
              <a:rect l="l" t="t" r="r" b="b"/>
              <a:pathLst>
                <a:path w="792331" h="813159">
                  <a:moveTo>
                    <a:pt x="0" y="0"/>
                  </a:moveTo>
                  <a:lnTo>
                    <a:pt x="792331" y="0"/>
                  </a:lnTo>
                  <a:lnTo>
                    <a:pt x="792331" y="813159"/>
                  </a:lnTo>
                  <a:lnTo>
                    <a:pt x="0" y="813159"/>
                  </a:ln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792331" cy="822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56260" y="7858560"/>
            <a:ext cx="627560" cy="644057"/>
            <a:chOff x="0" y="0"/>
            <a:chExt cx="792331" cy="8131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2331" cy="813159"/>
            </a:xfrm>
            <a:custGeom>
              <a:avLst/>
              <a:gdLst/>
              <a:ahLst/>
              <a:cxnLst/>
              <a:rect l="l" t="t" r="r" b="b"/>
              <a:pathLst>
                <a:path w="792331" h="813159">
                  <a:moveTo>
                    <a:pt x="0" y="0"/>
                  </a:moveTo>
                  <a:lnTo>
                    <a:pt x="792331" y="0"/>
                  </a:lnTo>
                  <a:lnTo>
                    <a:pt x="792331" y="813159"/>
                  </a:lnTo>
                  <a:lnTo>
                    <a:pt x="0" y="813159"/>
                  </a:ln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792331" cy="822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63821" y="4016025"/>
            <a:ext cx="5495479" cy="5242275"/>
          </a:xfrm>
          <a:custGeom>
            <a:avLst/>
            <a:gdLst/>
            <a:ahLst/>
            <a:cxnLst/>
            <a:rect l="l" t="t" r="r" b="b"/>
            <a:pathLst>
              <a:path w="5495479" h="5242275">
                <a:moveTo>
                  <a:pt x="0" y="0"/>
                </a:moveTo>
                <a:lnTo>
                  <a:pt x="5495479" y="0"/>
                </a:lnTo>
                <a:lnTo>
                  <a:pt x="5495479" y="5242275"/>
                </a:lnTo>
                <a:lnTo>
                  <a:pt x="0" y="52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78177" y="3888209"/>
            <a:ext cx="9020411" cy="318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360"/>
              </a:lnSpc>
              <a:spcBef>
                <a:spcPct val="0"/>
              </a:spcBef>
            </a:pPr>
            <a:r>
              <a:rPr lang="en-US" sz="12000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VANTAGGI CHIAVE</a:t>
            </a:r>
          </a:p>
        </p:txBody>
      </p:sp>
      <p:sp>
        <p:nvSpPr>
          <p:cNvPr id="3" name="Freeform 3"/>
          <p:cNvSpPr/>
          <p:nvPr/>
        </p:nvSpPr>
        <p:spPr>
          <a:xfrm>
            <a:off x="11105753" y="4147332"/>
            <a:ext cx="3304070" cy="3155387"/>
          </a:xfrm>
          <a:custGeom>
            <a:avLst/>
            <a:gdLst/>
            <a:ahLst/>
            <a:cxnLst/>
            <a:rect l="l" t="t" r="r" b="b"/>
            <a:pathLst>
              <a:path w="3304070" h="3155387">
                <a:moveTo>
                  <a:pt x="0" y="0"/>
                </a:moveTo>
                <a:lnTo>
                  <a:pt x="3304070" y="0"/>
                </a:lnTo>
                <a:lnTo>
                  <a:pt x="3304070" y="3155387"/>
                </a:lnTo>
                <a:lnTo>
                  <a:pt x="0" y="3155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18415" y="3608060"/>
            <a:ext cx="643772" cy="64377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E02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9"/>
                </a:lnSpc>
              </a:pPr>
              <a:r>
                <a:rPr lang="en-US" sz="2770" b="1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18415" y="6831156"/>
            <a:ext cx="643772" cy="6437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E02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9"/>
                </a:lnSpc>
              </a:pPr>
              <a:r>
                <a:rPr lang="en-US" sz="2770" b="1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426801" y="3608060"/>
            <a:ext cx="643772" cy="6437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E02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9"/>
                </a:lnSpc>
              </a:pPr>
              <a:r>
                <a:rPr lang="en-US" sz="2770" b="1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26801" y="6831156"/>
            <a:ext cx="643772" cy="64377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E02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9"/>
                </a:lnSpc>
              </a:pPr>
              <a:r>
                <a:rPr lang="en-US" sz="2770" b="1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4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337558" y="735323"/>
            <a:ext cx="7762760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38"/>
              </a:lnSpc>
            </a:pPr>
            <a:r>
              <a:rPr lang="en-US" sz="8115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Sicurezza e Controllo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18415" y="4480461"/>
            <a:ext cx="3673517" cy="209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Controllo in tempo reale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Accessi e uscite monitorati 24/7 tramite riconoscimento targhe e riconoscimento facciale.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18415" y="7611324"/>
            <a:ext cx="3673517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Integrazione con la videosorveglianza urbana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veicoli sospetti possono essere rilevati e tracciati in tempo reale.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26801" y="4480461"/>
            <a:ext cx="3673517" cy="209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Riconoscimento automatico targhe (LPR/ANPR)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Controllo automatico di varchi, parcheggi, ZTL e accessi riservati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26801" y="7611324"/>
            <a:ext cx="3673517" cy="209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Prevenzione dei furti e degli accessi non autorizzati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Blocco automatico delle barriere all'ingresso per veicoli non autorizzati.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983814" y="2873337"/>
            <a:ext cx="4070414" cy="6384963"/>
          </a:xfrm>
          <a:custGeom>
            <a:avLst/>
            <a:gdLst/>
            <a:ahLst/>
            <a:cxnLst/>
            <a:rect l="l" t="t" r="r" b="b"/>
            <a:pathLst>
              <a:path w="4070414" h="6384963">
                <a:moveTo>
                  <a:pt x="0" y="0"/>
                </a:moveTo>
                <a:lnTo>
                  <a:pt x="4070414" y="0"/>
                </a:lnTo>
                <a:lnTo>
                  <a:pt x="4070414" y="6384963"/>
                </a:lnTo>
                <a:lnTo>
                  <a:pt x="0" y="6384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18415" y="3435514"/>
            <a:ext cx="643772" cy="64377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B3BC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9"/>
                </a:lnSpc>
              </a:pPr>
              <a:r>
                <a:rPr lang="en-US" sz="2770" b="1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18415" y="6304991"/>
            <a:ext cx="643772" cy="6437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B3BC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9"/>
                </a:lnSpc>
              </a:pPr>
              <a:r>
                <a:rPr lang="en-US" sz="2770" b="1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426801" y="3435514"/>
            <a:ext cx="643772" cy="6437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B3BC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9"/>
                </a:lnSpc>
              </a:pPr>
              <a:r>
                <a:rPr lang="en-US" sz="2770" b="1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2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337558" y="735323"/>
            <a:ext cx="7762760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38"/>
              </a:lnSpc>
            </a:pPr>
            <a:r>
              <a:rPr lang="en-US" sz="8115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Aumento delle entrate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18415" y="4307915"/>
            <a:ext cx="3673517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Gestione delle ZTL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Controllo automatico delle violazioni e generazione automatica di sanzioni per l'accesso non autorizzato.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18415" y="7085159"/>
            <a:ext cx="3673517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Riduzione dei costi operativi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Diminuzione dei costi per il personale dedicato al controllo accessi.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26801" y="4307915"/>
            <a:ext cx="3673517" cy="209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Controllo degli accessi ai parcheggi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Maggiore utilizzo dei parcheggi riservati con il riconoscimento automatico delle targhe.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28700" y="2411273"/>
            <a:ext cx="5852160" cy="5464454"/>
          </a:xfrm>
          <a:custGeom>
            <a:avLst/>
            <a:gdLst/>
            <a:ahLst/>
            <a:cxnLst/>
            <a:rect l="l" t="t" r="r" b="b"/>
            <a:pathLst>
              <a:path w="5852160" h="5464454">
                <a:moveTo>
                  <a:pt x="0" y="0"/>
                </a:moveTo>
                <a:lnTo>
                  <a:pt x="5852160" y="0"/>
                </a:lnTo>
                <a:lnTo>
                  <a:pt x="5852160" y="5464454"/>
                </a:lnTo>
                <a:lnTo>
                  <a:pt x="0" y="5464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6" name="Group 16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B3BC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4762" y="6547827"/>
            <a:ext cx="4381500" cy="733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</a:pPr>
            <a:r>
              <a:rPr lang="en-US" sz="3062" b="1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Automazione Completa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53250" y="6509727"/>
            <a:ext cx="4381500" cy="83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5"/>
              </a:lnSpc>
            </a:pPr>
            <a:r>
              <a:rPr lang="en-US" sz="3062" b="1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Manutenzione Predittiva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868275" y="6538302"/>
            <a:ext cx="4381500" cy="76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9"/>
              </a:lnSpc>
            </a:pPr>
            <a:r>
              <a:rPr lang="en-US" sz="3062" b="1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Monitoraggio Remoto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4762" y="7337425"/>
            <a:ext cx="43815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Riduce la necessità di personale addetto al controllo degli accessi.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53250" y="7337425"/>
            <a:ext cx="438150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Il sistema segnala automaticamente guasti e anomalie delle telecamere.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71738" y="7337425"/>
            <a:ext cx="438150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Il personale può supervisionare il sistema da remoto tramite una piattaforma cloud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57405" y="1028700"/>
            <a:ext cx="1437319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38"/>
              </a:lnSpc>
            </a:pPr>
            <a:r>
              <a:rPr lang="en-US" sz="8115" b="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Riduzione Costi Operativi</a:t>
            </a:r>
          </a:p>
        </p:txBody>
      </p:sp>
      <p:sp>
        <p:nvSpPr>
          <p:cNvPr id="9" name="Freeform 9"/>
          <p:cNvSpPr/>
          <p:nvPr/>
        </p:nvSpPr>
        <p:spPr>
          <a:xfrm>
            <a:off x="13696746" y="4116418"/>
            <a:ext cx="2731482" cy="2054164"/>
          </a:xfrm>
          <a:custGeom>
            <a:avLst/>
            <a:gdLst/>
            <a:ahLst/>
            <a:cxnLst/>
            <a:rect l="l" t="t" r="r" b="b"/>
            <a:pathLst>
              <a:path w="2731482" h="2054164">
                <a:moveTo>
                  <a:pt x="0" y="0"/>
                </a:moveTo>
                <a:lnTo>
                  <a:pt x="2731483" y="0"/>
                </a:lnTo>
                <a:lnTo>
                  <a:pt x="2731483" y="2054164"/>
                </a:lnTo>
                <a:lnTo>
                  <a:pt x="0" y="2054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8090263" y="3835430"/>
            <a:ext cx="2107475" cy="2335152"/>
          </a:xfrm>
          <a:custGeom>
            <a:avLst/>
            <a:gdLst/>
            <a:ahLst/>
            <a:cxnLst/>
            <a:rect l="l" t="t" r="r" b="b"/>
            <a:pathLst>
              <a:path w="2107475" h="2335152">
                <a:moveTo>
                  <a:pt x="0" y="0"/>
                </a:moveTo>
                <a:lnTo>
                  <a:pt x="2107474" y="0"/>
                </a:lnTo>
                <a:lnTo>
                  <a:pt x="2107474" y="2335152"/>
                </a:lnTo>
                <a:lnTo>
                  <a:pt x="0" y="2335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817637" y="3800658"/>
            <a:ext cx="2815751" cy="2369924"/>
          </a:xfrm>
          <a:custGeom>
            <a:avLst/>
            <a:gdLst/>
            <a:ahLst/>
            <a:cxnLst/>
            <a:rect l="l" t="t" r="r" b="b"/>
            <a:pathLst>
              <a:path w="2815751" h="2369924">
                <a:moveTo>
                  <a:pt x="0" y="0"/>
                </a:moveTo>
                <a:lnTo>
                  <a:pt x="2815751" y="0"/>
                </a:lnTo>
                <a:lnTo>
                  <a:pt x="2815751" y="2369924"/>
                </a:lnTo>
                <a:lnTo>
                  <a:pt x="0" y="2369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945</Words>
  <Application>Microsoft Office PowerPoint</Application>
  <PresentationFormat>Personalizzato</PresentationFormat>
  <Paragraphs>108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6" baseType="lpstr">
      <vt:lpstr>Montserrat Heavy</vt:lpstr>
      <vt:lpstr>Montserrat Semi-Bold Italics</vt:lpstr>
      <vt:lpstr>Montserrat Bold</vt:lpstr>
      <vt:lpstr>Montserrat Ultra-Bold</vt:lpstr>
      <vt:lpstr>Montserrat</vt:lpstr>
      <vt:lpstr>Nunito 2</vt:lpstr>
      <vt:lpstr>Nunito 2 Bold</vt:lpstr>
      <vt:lpstr>Calibri</vt:lpstr>
      <vt:lpstr>Arial</vt:lpstr>
      <vt:lpstr>Nunito 1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CONTROLLO ACCESSI E SICUREZZA</dc:title>
  <cp:lastModifiedBy>Diamond Back</cp:lastModifiedBy>
  <cp:revision>2</cp:revision>
  <dcterms:created xsi:type="dcterms:W3CDTF">2006-08-16T00:00:00Z</dcterms:created>
  <dcterms:modified xsi:type="dcterms:W3CDTF">2024-12-27T14:30:33Z</dcterms:modified>
  <dc:identifier>DAGZTHJuez8</dc:identifier>
</cp:coreProperties>
</file>