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Montserrat Heavy" charset="1" panose="00000A00000000000000"/>
      <p:regular r:id="rId21"/>
    </p:embeddedFont>
    <p:embeddedFont>
      <p:font typeface="Montserrat" charset="1" panose="00000500000000000000"/>
      <p:regular r:id="rId22"/>
    </p:embeddedFont>
    <p:embeddedFont>
      <p:font typeface="Montserrat Bold" charset="1" panose="00000800000000000000"/>
      <p:regular r:id="rId23"/>
    </p:embeddedFont>
    <p:embeddedFont>
      <p:font typeface="Montserrat Ultra-Bold" charset="1" panose="00000900000000000000"/>
      <p:regular r:id="rId24"/>
    </p:embeddedFont>
    <p:embeddedFont>
      <p:font typeface="Nunito 1" charset="1" panose="00000500000000000000"/>
      <p:regular r:id="rId25"/>
    </p:embeddedFont>
    <p:embeddedFont>
      <p:font typeface="Nunito 1 Bold" charset="1" panose="00000800000000000000"/>
      <p:regular r:id="rId26"/>
    </p:embeddedFont>
    <p:embeddedFont>
      <p:font typeface="Montserrat Semi-Bold Italics" charset="1" panose="00000700000000000000"/>
      <p:regular r:id="rId27"/>
    </p:embeddedFont>
    <p:embeddedFont>
      <p:font typeface="Nunito 2 Bold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"/>
            <a:chOff x="0" y="0"/>
            <a:chExt cx="4816593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91654" y="8540315"/>
            <a:ext cx="2639850" cy="870385"/>
          </a:xfrm>
          <a:custGeom>
            <a:avLst/>
            <a:gdLst/>
            <a:ahLst/>
            <a:cxnLst/>
            <a:rect r="r" b="b" t="t" l="l"/>
            <a:pathLst>
              <a:path h="870385" w="2639850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91654" y="3177885"/>
            <a:ext cx="9041611" cy="3154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40"/>
              </a:lnSpc>
            </a:pPr>
            <a:r>
              <a:rPr lang="en-US" b="true" sz="800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Illuminazione Intelligente per Smart City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2560" y="8360927"/>
            <a:ext cx="263985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Powered by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1654" y="6593241"/>
            <a:ext cx="9041611" cy="954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8"/>
              </a:lnSpc>
              <a:spcBef>
                <a:spcPct val="0"/>
              </a:spcBef>
            </a:pPr>
            <a:r>
              <a:rPr lang="en-US" sz="36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Soluzione Moderna e Sostenibile per il Futuro Urbano.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713314" y="2147191"/>
            <a:ext cx="5545986" cy="6543936"/>
          </a:xfrm>
          <a:custGeom>
            <a:avLst/>
            <a:gdLst/>
            <a:ahLst/>
            <a:cxnLst/>
            <a:rect r="r" b="b" t="t" l="l"/>
            <a:pathLst>
              <a:path h="6543936" w="5545986">
                <a:moveTo>
                  <a:pt x="0" y="0"/>
                </a:moveTo>
                <a:lnTo>
                  <a:pt x="5545986" y="0"/>
                </a:lnTo>
                <a:lnTo>
                  <a:pt x="5545986" y="6543936"/>
                </a:lnTo>
                <a:lnTo>
                  <a:pt x="0" y="6543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314320" y="1975953"/>
          <a:ext cx="15659360" cy="7282347"/>
        </p:xfrm>
        <a:graphic>
          <a:graphicData uri="http://schemas.openxmlformats.org/drawingml/2006/table">
            <a:tbl>
              <a:tblPr/>
              <a:tblGrid>
                <a:gridCol w="6799565"/>
                <a:gridCol w="4255982"/>
                <a:gridCol w="4603813"/>
              </a:tblGrid>
              <a:tr h="150095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507"/>
                        </a:lnSpc>
                        <a:defRPr/>
                      </a:pPr>
                      <a:r>
                        <a:rPr lang="en-US" sz="4647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Aspetti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Sistema Tradizionale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10"/>
                        </a:lnSpc>
                        <a:defRPr/>
                      </a:pPr>
                      <a:r>
                        <a:rPr lang="en-US" sz="2100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Sistema di Illuminazione Intelligente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</a:tr>
              <a:tr h="113766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Consumo energetico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Alto (lampade al sodio e incandescenza)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Basso (-70% con LED e gestione adattiva)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66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Acceso/spento manuale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Controllo remoto e gestione cloud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66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Manutenzione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Interventi programmati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Manutenzione predittiva con segnalazioni automatiche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76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Durata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2-3 anni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Oltre 10 anni (LED)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64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123"/>
                        </a:lnSpc>
                        <a:defRPr/>
                      </a:pPr>
                      <a:r>
                        <a:rPr lang="en-US" sz="2231" b="true">
                          <a:solidFill>
                            <a:srgbClr val="FFFFFF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Sostenibilità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53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52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Emissioni elevate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10"/>
                        </a:lnSpc>
                        <a:defRPr/>
                      </a:pPr>
                      <a:r>
                        <a:rPr lang="en-US" sz="1864" b="true">
                          <a:solidFill>
                            <a:srgbClr val="3E3E3E"/>
                          </a:solidFill>
                          <a:latin typeface="Montserrat Ultra-Bold"/>
                          <a:ea typeface="Montserrat Ultra-Bold"/>
                          <a:cs typeface="Montserrat Ultra-Bold"/>
                          <a:sym typeface="Montserrat Ultra-Bold"/>
                        </a:rPr>
                        <a:t>Riduzione CO₂ e utilizzo di energia solare</a:t>
                      </a:r>
                      <a:endParaRPr lang="en-US" sz="1100"/>
                    </a:p>
                  </a:txBody>
                  <a:tcPr marL="177091" marR="177091" marT="177091" marB="177091" anchor="ctr">
                    <a:lnL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2553214" y="1114425"/>
            <a:ext cx="11121079" cy="637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44"/>
              </a:lnSpc>
              <a:spcBef>
                <a:spcPct val="0"/>
              </a:spcBef>
            </a:pPr>
            <a:r>
              <a:rPr lang="en-US" b="true" sz="480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Perché implementare il Sistema?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1449537" y="832485"/>
            <a:ext cx="844755" cy="1115189"/>
          </a:xfrm>
          <a:custGeom>
            <a:avLst/>
            <a:gdLst/>
            <a:ahLst/>
            <a:cxnLst/>
            <a:rect r="r" b="b" t="t" l="l"/>
            <a:pathLst>
              <a:path h="1115189" w="844755">
                <a:moveTo>
                  <a:pt x="0" y="0"/>
                </a:moveTo>
                <a:lnTo>
                  <a:pt x="844755" y="0"/>
                </a:lnTo>
                <a:lnTo>
                  <a:pt x="844755" y="1115189"/>
                </a:lnTo>
                <a:lnTo>
                  <a:pt x="0" y="1115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93856" y="1019175"/>
            <a:ext cx="1170028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Impatto per la Comunità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551228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77968" y="6414337"/>
            <a:ext cx="2961404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Sicurezza e comfort </a:t>
            </a: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Strade, parchi e aree pubbliche più sicure e accessibili anche di notte.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01499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51770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789096" y="6100012"/>
            <a:ext cx="3039689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delle bollette comunali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 risparmio energetico si traduce in una riduzione delle tasse locali.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35532" y="6100012"/>
            <a:ext cx="3032385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Miglioramento del comfort visivo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Illuminazione più naturale e piacevole per pedoni e ciclisti.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649691" y="3611849"/>
            <a:ext cx="2404067" cy="2426890"/>
          </a:xfrm>
          <a:custGeom>
            <a:avLst/>
            <a:gdLst/>
            <a:ahLst/>
            <a:cxnLst/>
            <a:rect r="r" b="b" t="t" l="l"/>
            <a:pathLst>
              <a:path h="2426890" w="2404067">
                <a:moveTo>
                  <a:pt x="0" y="0"/>
                </a:moveTo>
                <a:lnTo>
                  <a:pt x="2404066" y="0"/>
                </a:lnTo>
                <a:lnTo>
                  <a:pt x="2404066" y="2426890"/>
                </a:lnTo>
                <a:lnTo>
                  <a:pt x="0" y="242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06539" y="3275634"/>
            <a:ext cx="4004802" cy="2635941"/>
          </a:xfrm>
          <a:custGeom>
            <a:avLst/>
            <a:gdLst/>
            <a:ahLst/>
            <a:cxnLst/>
            <a:rect r="r" b="b" t="t" l="l"/>
            <a:pathLst>
              <a:path h="2635941" w="4004802">
                <a:moveTo>
                  <a:pt x="0" y="0"/>
                </a:moveTo>
                <a:lnTo>
                  <a:pt x="4004803" y="0"/>
                </a:lnTo>
                <a:lnTo>
                  <a:pt x="4004803" y="2635941"/>
                </a:lnTo>
                <a:lnTo>
                  <a:pt x="0" y="26359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0773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591203" y="3670826"/>
            <a:ext cx="2376821" cy="2367913"/>
          </a:xfrm>
          <a:custGeom>
            <a:avLst/>
            <a:gdLst/>
            <a:ahLst/>
            <a:cxnLst/>
            <a:rect r="r" b="b" t="t" l="l"/>
            <a:pathLst>
              <a:path h="2367913" w="2376821">
                <a:moveTo>
                  <a:pt x="0" y="0"/>
                </a:moveTo>
                <a:lnTo>
                  <a:pt x="2376821" y="0"/>
                </a:lnTo>
                <a:lnTo>
                  <a:pt x="2376821" y="2367913"/>
                </a:lnTo>
                <a:lnTo>
                  <a:pt x="0" y="2367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60044" y="1019175"/>
            <a:ext cx="10567912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true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Impatto per il Turismo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551228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64487" y="6257174"/>
            <a:ext cx="3388366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Maggiore percezione di sicurezza</a:t>
            </a:r>
          </a:p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turisti si sentono più sicuri e a loro agio quando visitano una città ben illuminata.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01499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651770" y="3868864"/>
            <a:ext cx="4414883" cy="4339750"/>
          </a:xfrm>
          <a:custGeom>
            <a:avLst/>
            <a:gdLst/>
            <a:ahLst/>
            <a:cxnLst/>
            <a:rect r="r" b="b" t="t" l="l"/>
            <a:pathLst>
              <a:path h="4339750" w="4414883">
                <a:moveTo>
                  <a:pt x="0" y="0"/>
                </a:moveTo>
                <a:lnTo>
                  <a:pt x="4414883" y="0"/>
                </a:lnTo>
                <a:lnTo>
                  <a:pt x="4414883" y="4339750"/>
                </a:lnTo>
                <a:lnTo>
                  <a:pt x="0" y="43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5" r="0" b="-86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733405" y="6000639"/>
            <a:ext cx="3151070" cy="1878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Illuminazione artistica personalizzata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luci possono essere utilizzate per creare effetti visivi unici, migliorando l'attrattiva turistica.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48102" y="6257174"/>
            <a:ext cx="3422219" cy="156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Eventi e festività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città possono personalizzare i colori e le tonalità delle luci per festività ed eventi turistici.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608987" y="3703945"/>
            <a:ext cx="2500449" cy="2334794"/>
          </a:xfrm>
          <a:custGeom>
            <a:avLst/>
            <a:gdLst/>
            <a:ahLst/>
            <a:cxnLst/>
            <a:rect r="r" b="b" t="t" l="l"/>
            <a:pathLst>
              <a:path h="2334794" w="2500449">
                <a:moveTo>
                  <a:pt x="0" y="0"/>
                </a:moveTo>
                <a:lnTo>
                  <a:pt x="2500449" y="0"/>
                </a:lnTo>
                <a:lnTo>
                  <a:pt x="2500449" y="2334794"/>
                </a:lnTo>
                <a:lnTo>
                  <a:pt x="0" y="233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45342" y="3642417"/>
            <a:ext cx="2426655" cy="2396322"/>
          </a:xfrm>
          <a:custGeom>
            <a:avLst/>
            <a:gdLst/>
            <a:ahLst/>
            <a:cxnLst/>
            <a:rect r="r" b="b" t="t" l="l"/>
            <a:pathLst>
              <a:path h="2396322" w="2426655">
                <a:moveTo>
                  <a:pt x="0" y="0"/>
                </a:moveTo>
                <a:lnTo>
                  <a:pt x="2426655" y="0"/>
                </a:lnTo>
                <a:lnTo>
                  <a:pt x="2426655" y="2396322"/>
                </a:lnTo>
                <a:lnTo>
                  <a:pt x="0" y="2396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06696" y="3326148"/>
            <a:ext cx="1604489" cy="2664198"/>
          </a:xfrm>
          <a:custGeom>
            <a:avLst/>
            <a:gdLst/>
            <a:ahLst/>
            <a:cxnLst/>
            <a:rect r="r" b="b" t="t" l="l"/>
            <a:pathLst>
              <a:path h="2664198" w="1604489">
                <a:moveTo>
                  <a:pt x="0" y="0"/>
                </a:moveTo>
                <a:lnTo>
                  <a:pt x="1604489" y="0"/>
                </a:lnTo>
                <a:lnTo>
                  <a:pt x="1604489" y="2664198"/>
                </a:lnTo>
                <a:lnTo>
                  <a:pt x="0" y="2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028387" y="6990915"/>
            <a:ext cx="3868566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Partenariati pubblico-privato (PPP): Il Comune può collaborare con aziende private per la gestione e il finanziamento delle luci.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390734" y="4142496"/>
            <a:ext cx="3868566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Rientro economico 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grazie al risparmio energetico, i costi di investimento vengono recuperati in </a:t>
            </a:r>
            <a:r>
              <a:rPr lang="en-US" b="true" sz="2000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3-5 anni</a:t>
            </a: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40883" y="4271091"/>
            <a:ext cx="3868566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Accesso a fondi europei (NextGenerationEU) e a fondi nazionali per la sostenibilità ambientale e la digitalizzazione.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18288000" cy="1028700"/>
            <a:chOff x="0" y="0"/>
            <a:chExt cx="4816593" cy="2709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D63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490520" y="4309191"/>
            <a:ext cx="378912" cy="378439"/>
          </a:xfrm>
          <a:custGeom>
            <a:avLst/>
            <a:gdLst/>
            <a:ahLst/>
            <a:cxnLst/>
            <a:rect r="r" b="b" t="t" l="l"/>
            <a:pathLst>
              <a:path h="378439" w="378912">
                <a:moveTo>
                  <a:pt x="0" y="0"/>
                </a:moveTo>
                <a:lnTo>
                  <a:pt x="378913" y="0"/>
                </a:lnTo>
                <a:lnTo>
                  <a:pt x="378913" y="378439"/>
                </a:lnTo>
                <a:lnTo>
                  <a:pt x="0" y="37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52867" y="4180596"/>
            <a:ext cx="378912" cy="378439"/>
          </a:xfrm>
          <a:custGeom>
            <a:avLst/>
            <a:gdLst/>
            <a:ahLst/>
            <a:cxnLst/>
            <a:rect r="r" b="b" t="t" l="l"/>
            <a:pathLst>
              <a:path h="378439" w="378912">
                <a:moveTo>
                  <a:pt x="0" y="0"/>
                </a:moveTo>
                <a:lnTo>
                  <a:pt x="378912" y="0"/>
                </a:lnTo>
                <a:lnTo>
                  <a:pt x="378912" y="378439"/>
                </a:lnTo>
                <a:lnTo>
                  <a:pt x="0" y="37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490520" y="7029015"/>
            <a:ext cx="378912" cy="378439"/>
          </a:xfrm>
          <a:custGeom>
            <a:avLst/>
            <a:gdLst/>
            <a:ahLst/>
            <a:cxnLst/>
            <a:rect r="r" b="b" t="t" l="l"/>
            <a:pathLst>
              <a:path h="378439" w="378912">
                <a:moveTo>
                  <a:pt x="0" y="0"/>
                </a:moveTo>
                <a:lnTo>
                  <a:pt x="378913" y="0"/>
                </a:lnTo>
                <a:lnTo>
                  <a:pt x="378913" y="378438"/>
                </a:lnTo>
                <a:lnTo>
                  <a:pt x="0" y="378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490520" y="1698836"/>
            <a:ext cx="10126267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60"/>
              </a:lnSpc>
            </a:pPr>
            <a:r>
              <a:rPr lang="en-US" b="true" sz="680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Costi e Finanziamenti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2981194"/>
            <a:ext cx="5097417" cy="5116604"/>
          </a:xfrm>
          <a:custGeom>
            <a:avLst/>
            <a:gdLst/>
            <a:ahLst/>
            <a:cxnLst/>
            <a:rect r="r" b="b" t="t" l="l"/>
            <a:pathLst>
              <a:path h="5116604" w="5097417">
                <a:moveTo>
                  <a:pt x="0" y="0"/>
                </a:moveTo>
                <a:lnTo>
                  <a:pt x="5097417" y="0"/>
                </a:lnTo>
                <a:lnTo>
                  <a:pt x="5097417" y="5116604"/>
                </a:lnTo>
                <a:lnTo>
                  <a:pt x="0" y="511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539576" y="2434814"/>
            <a:ext cx="8516780" cy="1099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59"/>
              </a:lnSpc>
              <a:spcBef>
                <a:spcPct val="0"/>
              </a:spcBef>
            </a:pPr>
            <a:r>
              <a:rPr lang="en-US" b="true" sz="8115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Conclusioni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539576" y="3900158"/>
            <a:ext cx="8516780" cy="24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Il sistema di </a:t>
            </a:r>
            <a:r>
              <a:rPr lang="en-US" sz="23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Illuminazione Intelligente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rappresenta un pilastro fondamentale per il concetto di </a:t>
            </a:r>
            <a:r>
              <a:rPr lang="en-US" sz="23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Smart City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Attraverso l'uso di LED, sensori IoT e AI, le città diventano più sicure, vivibili e sostenibili.</a:t>
            </a:r>
          </a:p>
          <a:p>
            <a:pPr algn="l" marL="0" indent="0" lvl="0">
              <a:lnSpc>
                <a:spcPts val="3359"/>
              </a:lnSpc>
            </a:pP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Contattaci per scoprire come possiamo </a:t>
            </a:r>
            <a:r>
              <a:rPr lang="en-US" b="true" sz="2399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trasformare la tua città</a:t>
            </a:r>
            <a:r>
              <a:rPr lang="en-US" sz="23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con un sistema di Illuminazione Intelligente!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619450" y="8387915"/>
            <a:ext cx="2639850" cy="870385"/>
          </a:xfrm>
          <a:custGeom>
            <a:avLst/>
            <a:gdLst/>
            <a:ahLst/>
            <a:cxnLst/>
            <a:rect r="r" b="b" t="t" l="l"/>
            <a:pathLst>
              <a:path h="870385" w="2639850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946513"/>
            <a:ext cx="6576887" cy="9295953"/>
          </a:xfrm>
          <a:custGeom>
            <a:avLst/>
            <a:gdLst/>
            <a:ahLst/>
            <a:cxnLst/>
            <a:rect r="r" b="b" t="t" l="l"/>
            <a:pathLst>
              <a:path h="9295953" w="6576887">
                <a:moveTo>
                  <a:pt x="0" y="0"/>
                </a:moveTo>
                <a:lnTo>
                  <a:pt x="6576887" y="0"/>
                </a:lnTo>
                <a:lnTo>
                  <a:pt x="6576887" y="9295953"/>
                </a:lnTo>
                <a:lnTo>
                  <a:pt x="0" y="9295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18288000" cy="1028700"/>
            <a:chOff x="0" y="0"/>
            <a:chExt cx="4816593" cy="270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67240" y="3989147"/>
            <a:ext cx="8738962" cy="2575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68"/>
              </a:lnSpc>
            </a:pPr>
            <a:r>
              <a:rPr lang="en-US" b="true" sz="10498" spc="-356">
                <a:solidFill>
                  <a:srgbClr val="6D85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Grazie per l’attenzione!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"/>
            <a:chOff x="0" y="0"/>
            <a:chExt cx="4816593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6D85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189111" y="6829703"/>
            <a:ext cx="4357011" cy="72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3E3E3E"/>
                </a:solidFill>
                <a:latin typeface="Nunito 2 Bold"/>
                <a:ea typeface="Nunito 2 Bold"/>
                <a:cs typeface="Nunito 2 Bold"/>
                <a:sym typeface="Nunito 2 Bold"/>
              </a:rPr>
              <a:t>Email: smartcity@invisiontech.eu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b="true" sz="2099">
                <a:solidFill>
                  <a:srgbClr val="3E3E3E"/>
                </a:solidFill>
                <a:latin typeface="Nunito 2 Bold"/>
                <a:ea typeface="Nunito 2 Bold"/>
                <a:cs typeface="Nunito 2 Bold"/>
                <a:sym typeface="Nunito 2 Bold"/>
              </a:rPr>
              <a:t>Sito Web: smartcity.invisiontech.eu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7793" y="8387915"/>
            <a:ext cx="2639850" cy="870385"/>
          </a:xfrm>
          <a:custGeom>
            <a:avLst/>
            <a:gdLst/>
            <a:ahLst/>
            <a:cxnLst/>
            <a:rect r="r" b="b" t="t" l="l"/>
            <a:pathLst>
              <a:path h="870385" w="2639850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8208527"/>
            <a:ext cx="263985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Powered by</a:t>
            </a:r>
          </a:p>
        </p:txBody>
      </p:sp>
      <p:sp>
        <p:nvSpPr>
          <p:cNvPr name="Freeform 9" id="9" descr="3d illustration of a lamp"/>
          <p:cNvSpPr/>
          <p:nvPr/>
        </p:nvSpPr>
        <p:spPr>
          <a:xfrm flipH="true" flipV="false" rot="0">
            <a:off x="10924687" y="2905484"/>
            <a:ext cx="6334613" cy="6352816"/>
          </a:xfrm>
          <a:custGeom>
            <a:avLst/>
            <a:gdLst/>
            <a:ahLst/>
            <a:cxnLst/>
            <a:rect r="r" b="b" t="t" l="l"/>
            <a:pathLst>
              <a:path h="6352816" w="6334613">
                <a:moveTo>
                  <a:pt x="6334613" y="0"/>
                </a:moveTo>
                <a:lnTo>
                  <a:pt x="0" y="0"/>
                </a:lnTo>
                <a:lnTo>
                  <a:pt x="0" y="6352816"/>
                </a:lnTo>
                <a:lnTo>
                  <a:pt x="6334613" y="6352816"/>
                </a:lnTo>
                <a:lnTo>
                  <a:pt x="6334613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0812" y="6936462"/>
            <a:ext cx="552875" cy="552401"/>
          </a:xfrm>
          <a:custGeom>
            <a:avLst/>
            <a:gdLst/>
            <a:ahLst/>
            <a:cxnLst/>
            <a:rect r="r" b="b" t="t" l="l"/>
            <a:pathLst>
              <a:path h="552401" w="552875">
                <a:moveTo>
                  <a:pt x="0" y="0"/>
                </a:moveTo>
                <a:lnTo>
                  <a:pt x="552875" y="0"/>
                </a:lnTo>
                <a:lnTo>
                  <a:pt x="552875" y="552401"/>
                </a:lnTo>
                <a:lnTo>
                  <a:pt x="0" y="552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" t="0" r="-19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8246" y="2109022"/>
            <a:ext cx="7165073" cy="6735168"/>
          </a:xfrm>
          <a:custGeom>
            <a:avLst/>
            <a:gdLst/>
            <a:ahLst/>
            <a:cxnLst/>
            <a:rect r="r" b="b" t="t" l="l"/>
            <a:pathLst>
              <a:path h="6735168" w="7165073">
                <a:moveTo>
                  <a:pt x="0" y="0"/>
                </a:moveTo>
                <a:lnTo>
                  <a:pt x="7165073" y="0"/>
                </a:lnTo>
                <a:lnTo>
                  <a:pt x="7165073" y="6735168"/>
                </a:lnTo>
                <a:lnTo>
                  <a:pt x="0" y="6735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"/>
            <a:chOff x="0" y="0"/>
            <a:chExt cx="4816593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644936" y="3027680"/>
            <a:ext cx="8614364" cy="6230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L'obiettivo principale è la trasformazione della rete di illuminazione urbana tradizionale in un </a:t>
            </a:r>
            <a:r>
              <a:rPr lang="en-US" sz="2200" b="true">
                <a:solidFill>
                  <a:srgbClr val="0E2C4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di illuminazione intelligente e sostenibile</a:t>
            </a: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. Grazie all'utilizzo di tecnologie avanzate come </a:t>
            </a:r>
            <a:r>
              <a:rPr lang="en-US" sz="2200" b="true">
                <a:solidFill>
                  <a:srgbClr val="0E2C4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LED</a:t>
            </a: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 ad alta efficienza, </a:t>
            </a:r>
            <a:r>
              <a:rPr lang="en-US" sz="2200" b="true">
                <a:solidFill>
                  <a:srgbClr val="0E2C4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sensori IoT</a:t>
            </a: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200" b="true">
                <a:solidFill>
                  <a:srgbClr val="0E2C4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intelligenza artificiale </a:t>
            </a: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(AI) e piattaforme di controllo remoto, le città possono ridurre i consumi energetici, migliorare la sicurezza pubblica e garantire un maggiore comfort per cittadini e turisti.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Il progetto non si limita all’illuminazione stradale, ma si estende a parchi pubblici, aree pedonali, aree turistiche e spazi per eventi. La gestione automatizzata delle luci e l'integrazione con </a:t>
            </a:r>
            <a:r>
              <a:rPr lang="en-US" sz="2200" b="true">
                <a:solidFill>
                  <a:srgbClr val="0E2C4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sistemi di controllo avanzati </a:t>
            </a:r>
            <a:r>
              <a:rPr lang="en-US" sz="2200">
                <a:solidFill>
                  <a:srgbClr val="0E2C4B"/>
                </a:solidFill>
                <a:latin typeface="Montserrat"/>
                <a:ea typeface="Montserrat"/>
                <a:cs typeface="Montserrat"/>
                <a:sym typeface="Montserrat"/>
              </a:rPr>
              <a:t>rendono la città più attraente, accessibile e vivibile.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8644936" y="1996483"/>
            <a:ext cx="8614364" cy="77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71"/>
              </a:lnSpc>
              <a:spcBef>
                <a:spcPct val="0"/>
              </a:spcBef>
            </a:pPr>
            <a:r>
              <a:rPr lang="en-US" b="true" sz="5700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Obiettivi del Progetto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8914702" cy="100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38"/>
              </a:lnSpc>
              <a:spcBef>
                <a:spcPct val="0"/>
              </a:spcBef>
            </a:pPr>
            <a:r>
              <a:rPr lang="en-US" b="true" sz="7415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La Nostra Offerta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34762" y="6519252"/>
            <a:ext cx="4381500" cy="803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23"/>
              </a:lnSpc>
            </a:pPr>
            <a:r>
              <a:rPr lang="en-US" b="true" sz="30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Lampade LED intelligenti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953250" y="6509727"/>
            <a:ext cx="4381500" cy="774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33"/>
              </a:lnSpc>
            </a:pPr>
            <a:r>
              <a:rPr lang="en-US" b="true" sz="28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Sensori di movimento e presenza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868275" y="6538302"/>
            <a:ext cx="4381500" cy="39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39"/>
              </a:lnSpc>
            </a:pPr>
            <a:r>
              <a:rPr lang="en-US" b="true" sz="30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Sensori ambientali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4762" y="7337425"/>
            <a:ext cx="4381500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luci LED sono fino al 70% più efficienti delle lampade tradizionali e hanno una durata superiore.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53250" y="7337425"/>
            <a:ext cx="438150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Rilevano la presenza di pedoni e veicoli per regolare l'intensità della luce in tempo reale.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868275" y="6985000"/>
            <a:ext cx="4381500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Monitorano le condizioni meteorologiche e l'illuminazione naturale per ottimizzare la luminosità delle luci.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112736"/>
            <a:ext cx="8681639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3E3E3E"/>
                </a:solidFill>
                <a:latin typeface="Nunito 1"/>
                <a:ea typeface="Nunito 1"/>
                <a:cs typeface="Nunito 1"/>
                <a:sym typeface="Nunito 1"/>
              </a:rPr>
              <a:t>Il sistema di</a:t>
            </a:r>
            <a:r>
              <a:rPr lang="en-US" b="true" sz="2199">
                <a:solidFill>
                  <a:srgbClr val="3E3E3E"/>
                </a:solidFill>
                <a:latin typeface="Nunito 1 Bold"/>
                <a:ea typeface="Nunito 1 Bold"/>
                <a:cs typeface="Nunito 1 Bold"/>
                <a:sym typeface="Nunito 1 Bold"/>
              </a:rPr>
              <a:t> Illuminazione Intelligente</a:t>
            </a:r>
            <a:r>
              <a:rPr lang="en-US" sz="2199">
                <a:solidFill>
                  <a:srgbClr val="3E3E3E"/>
                </a:solidFill>
                <a:latin typeface="Nunito 1"/>
                <a:ea typeface="Nunito 1"/>
                <a:cs typeface="Nunito 1"/>
                <a:sym typeface="Nunito 1"/>
              </a:rPr>
              <a:t> per Smart City offre una gamma di soluzioni modulari e personalizzabili per rispondere alle esigenze delle città moderne.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10449" y="3637039"/>
            <a:ext cx="2697152" cy="2671866"/>
          </a:xfrm>
          <a:custGeom>
            <a:avLst/>
            <a:gdLst/>
            <a:ahLst/>
            <a:cxnLst/>
            <a:rect r="r" b="b" t="t" l="l"/>
            <a:pathLst>
              <a:path h="2671866" w="2697152">
                <a:moveTo>
                  <a:pt x="0" y="0"/>
                </a:moveTo>
                <a:lnTo>
                  <a:pt x="2697152" y="0"/>
                </a:lnTo>
                <a:lnTo>
                  <a:pt x="2697152" y="2671867"/>
                </a:lnTo>
                <a:lnTo>
                  <a:pt x="0" y="2671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227011" y="3751564"/>
            <a:ext cx="1997002" cy="2442816"/>
          </a:xfrm>
          <a:custGeom>
            <a:avLst/>
            <a:gdLst/>
            <a:ahLst/>
            <a:cxnLst/>
            <a:rect r="r" b="b" t="t" l="l"/>
            <a:pathLst>
              <a:path h="2442816" w="1997002">
                <a:moveTo>
                  <a:pt x="0" y="0"/>
                </a:moveTo>
                <a:lnTo>
                  <a:pt x="1997002" y="0"/>
                </a:lnTo>
                <a:lnTo>
                  <a:pt x="1997002" y="2442816"/>
                </a:lnTo>
                <a:lnTo>
                  <a:pt x="0" y="2442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40593" y="3979259"/>
            <a:ext cx="2206814" cy="2215121"/>
          </a:xfrm>
          <a:custGeom>
            <a:avLst/>
            <a:gdLst/>
            <a:ahLst/>
            <a:cxnLst/>
            <a:rect r="r" b="b" t="t" l="l"/>
            <a:pathLst>
              <a:path h="2215121" w="2206814">
                <a:moveTo>
                  <a:pt x="0" y="0"/>
                </a:moveTo>
                <a:lnTo>
                  <a:pt x="2206814" y="0"/>
                </a:lnTo>
                <a:lnTo>
                  <a:pt x="2206814" y="2215121"/>
                </a:lnTo>
                <a:lnTo>
                  <a:pt x="0" y="221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2149" y="3860724"/>
            <a:ext cx="3646727" cy="2183478"/>
          </a:xfrm>
          <a:custGeom>
            <a:avLst/>
            <a:gdLst/>
            <a:ahLst/>
            <a:cxnLst/>
            <a:rect r="r" b="b" t="t" l="l"/>
            <a:pathLst>
              <a:path h="2183478" w="3646727">
                <a:moveTo>
                  <a:pt x="0" y="0"/>
                </a:moveTo>
                <a:lnTo>
                  <a:pt x="3646727" y="0"/>
                </a:lnTo>
                <a:lnTo>
                  <a:pt x="3646727" y="2183478"/>
                </a:lnTo>
                <a:lnTo>
                  <a:pt x="0" y="2183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43000"/>
            <a:ext cx="8914702" cy="1007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38"/>
              </a:lnSpc>
              <a:spcBef>
                <a:spcPct val="0"/>
              </a:spcBef>
            </a:pPr>
            <a:r>
              <a:rPr lang="en-US" b="true" sz="7415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La Nostra Offerta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34762" y="6547827"/>
            <a:ext cx="4381500" cy="733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47"/>
              </a:lnSpc>
            </a:pPr>
            <a:r>
              <a:rPr lang="en-US" b="true" sz="30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Sistema di gestione remota e cloud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953250" y="6509727"/>
            <a:ext cx="4381500" cy="795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39"/>
              </a:lnSpc>
            </a:pPr>
            <a:r>
              <a:rPr lang="en-US" b="true" sz="29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Telecamere integrate per la sicurezza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868275" y="6538302"/>
            <a:ext cx="4381500" cy="769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39"/>
              </a:lnSpc>
            </a:pPr>
            <a:r>
              <a:rPr lang="en-US" b="true" sz="3062">
                <a:solidFill>
                  <a:srgbClr val="3E3E3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Pannelli solari integrati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34762" y="7337425"/>
            <a:ext cx="438150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Controllo in tempo reale tramite dashboard centralizzata per gestire le luci da remoto.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53250" y="7337425"/>
            <a:ext cx="438150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Telecamere AI che collaborano con l’illuminazione per migliorare la sorveglianza urbana.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871738" y="7337425"/>
            <a:ext cx="4381500" cy="139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Alimentazione autonoma delle luci attraverso pannelli fotovoltaici per garantire la massima sostenibilità.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20969" y="2797694"/>
            <a:ext cx="2676112" cy="2676112"/>
          </a:xfrm>
          <a:custGeom>
            <a:avLst/>
            <a:gdLst/>
            <a:ahLst/>
            <a:cxnLst/>
            <a:rect r="r" b="b" t="t" l="l"/>
            <a:pathLst>
              <a:path h="2676112" w="2676112">
                <a:moveTo>
                  <a:pt x="0" y="0"/>
                </a:moveTo>
                <a:lnTo>
                  <a:pt x="2676112" y="0"/>
                </a:lnTo>
                <a:lnTo>
                  <a:pt x="2676112" y="2676111"/>
                </a:lnTo>
                <a:lnTo>
                  <a:pt x="0" y="267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4023227" y="5337167"/>
            <a:ext cx="594253" cy="780628"/>
          </a:xfrm>
          <a:custGeom>
            <a:avLst/>
            <a:gdLst/>
            <a:ahLst/>
            <a:cxnLst/>
            <a:rect r="r" b="b" t="t" l="l"/>
            <a:pathLst>
              <a:path h="780628" w="594253">
                <a:moveTo>
                  <a:pt x="0" y="0"/>
                </a:moveTo>
                <a:lnTo>
                  <a:pt x="594254" y="0"/>
                </a:lnTo>
                <a:lnTo>
                  <a:pt x="594254" y="780628"/>
                </a:lnTo>
                <a:lnTo>
                  <a:pt x="0" y="780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4761898" y="5624324"/>
            <a:ext cx="594253" cy="780628"/>
          </a:xfrm>
          <a:custGeom>
            <a:avLst/>
            <a:gdLst/>
            <a:ahLst/>
            <a:cxnLst/>
            <a:rect r="r" b="b" t="t" l="l"/>
            <a:pathLst>
              <a:path h="780628" w="594253">
                <a:moveTo>
                  <a:pt x="0" y="0"/>
                </a:moveTo>
                <a:lnTo>
                  <a:pt x="594254" y="0"/>
                </a:lnTo>
                <a:lnTo>
                  <a:pt x="594254" y="780628"/>
                </a:lnTo>
                <a:lnTo>
                  <a:pt x="0" y="780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15497376" y="5337167"/>
            <a:ext cx="594253" cy="780628"/>
          </a:xfrm>
          <a:custGeom>
            <a:avLst/>
            <a:gdLst/>
            <a:ahLst/>
            <a:cxnLst/>
            <a:rect r="r" b="b" t="t" l="l"/>
            <a:pathLst>
              <a:path h="780628" w="594253">
                <a:moveTo>
                  <a:pt x="0" y="0"/>
                </a:moveTo>
                <a:lnTo>
                  <a:pt x="594253" y="0"/>
                </a:lnTo>
                <a:lnTo>
                  <a:pt x="594253" y="780628"/>
                </a:lnTo>
                <a:lnTo>
                  <a:pt x="0" y="780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997486" y="3671442"/>
            <a:ext cx="2293028" cy="2562043"/>
          </a:xfrm>
          <a:custGeom>
            <a:avLst/>
            <a:gdLst/>
            <a:ahLst/>
            <a:cxnLst/>
            <a:rect r="r" b="b" t="t" l="l"/>
            <a:pathLst>
              <a:path h="2562043" w="2293028">
                <a:moveTo>
                  <a:pt x="0" y="0"/>
                </a:moveTo>
                <a:lnTo>
                  <a:pt x="2293028" y="0"/>
                </a:lnTo>
                <a:lnTo>
                  <a:pt x="2293028" y="2562042"/>
                </a:lnTo>
                <a:lnTo>
                  <a:pt x="0" y="2562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5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8591" y="3025591"/>
            <a:ext cx="5943950" cy="2981723"/>
            <a:chOff x="0" y="0"/>
            <a:chExt cx="1565485" cy="7853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65485" cy="785310"/>
            </a:xfrm>
            <a:custGeom>
              <a:avLst/>
              <a:gdLst/>
              <a:ahLst/>
              <a:cxnLst/>
              <a:rect r="r" b="b" t="t" l="l"/>
              <a:pathLst>
                <a:path h="785310" w="1565485">
                  <a:moveTo>
                    <a:pt x="66427" y="0"/>
                  </a:moveTo>
                  <a:lnTo>
                    <a:pt x="1499058" y="0"/>
                  </a:lnTo>
                  <a:cubicBezTo>
                    <a:pt x="1535745" y="0"/>
                    <a:pt x="1565485" y="29740"/>
                    <a:pt x="1565485" y="66427"/>
                  </a:cubicBezTo>
                  <a:lnTo>
                    <a:pt x="1565485" y="718883"/>
                  </a:lnTo>
                  <a:cubicBezTo>
                    <a:pt x="1565485" y="755569"/>
                    <a:pt x="1535745" y="785310"/>
                    <a:pt x="1499058" y="785310"/>
                  </a:cubicBezTo>
                  <a:lnTo>
                    <a:pt x="66427" y="785310"/>
                  </a:lnTo>
                  <a:cubicBezTo>
                    <a:pt x="29740" y="785310"/>
                    <a:pt x="0" y="755569"/>
                    <a:pt x="0" y="718883"/>
                  </a:cubicBezTo>
                  <a:lnTo>
                    <a:pt x="0" y="66427"/>
                  </a:lnTo>
                  <a:cubicBezTo>
                    <a:pt x="0" y="29740"/>
                    <a:pt x="29740" y="0"/>
                    <a:pt x="66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65485" cy="8329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553973" y="3025591"/>
            <a:ext cx="5943950" cy="2981723"/>
            <a:chOff x="0" y="0"/>
            <a:chExt cx="1565485" cy="7853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65485" cy="785310"/>
            </a:xfrm>
            <a:custGeom>
              <a:avLst/>
              <a:gdLst/>
              <a:ahLst/>
              <a:cxnLst/>
              <a:rect r="r" b="b" t="t" l="l"/>
              <a:pathLst>
                <a:path h="785310" w="1565485">
                  <a:moveTo>
                    <a:pt x="66427" y="0"/>
                  </a:moveTo>
                  <a:lnTo>
                    <a:pt x="1499058" y="0"/>
                  </a:lnTo>
                  <a:cubicBezTo>
                    <a:pt x="1535745" y="0"/>
                    <a:pt x="1565485" y="29740"/>
                    <a:pt x="1565485" y="66427"/>
                  </a:cubicBezTo>
                  <a:lnTo>
                    <a:pt x="1565485" y="718883"/>
                  </a:lnTo>
                  <a:cubicBezTo>
                    <a:pt x="1565485" y="755569"/>
                    <a:pt x="1535745" y="785310"/>
                    <a:pt x="1499058" y="785310"/>
                  </a:cubicBezTo>
                  <a:lnTo>
                    <a:pt x="66427" y="785310"/>
                  </a:lnTo>
                  <a:cubicBezTo>
                    <a:pt x="29740" y="785310"/>
                    <a:pt x="0" y="755569"/>
                    <a:pt x="0" y="718883"/>
                  </a:cubicBezTo>
                  <a:lnTo>
                    <a:pt x="0" y="66427"/>
                  </a:lnTo>
                  <a:cubicBezTo>
                    <a:pt x="0" y="29740"/>
                    <a:pt x="29740" y="0"/>
                    <a:pt x="66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565485" cy="8329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028700"/>
            <a:ext cx="11483511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Funzionalità Chiave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539686" y="6328766"/>
            <a:ext cx="5943950" cy="2981723"/>
            <a:chOff x="0" y="0"/>
            <a:chExt cx="1565485" cy="7853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65485" cy="785310"/>
            </a:xfrm>
            <a:custGeom>
              <a:avLst/>
              <a:gdLst/>
              <a:ahLst/>
              <a:cxnLst/>
              <a:rect r="r" b="b" t="t" l="l"/>
              <a:pathLst>
                <a:path h="785310" w="1565485">
                  <a:moveTo>
                    <a:pt x="66427" y="0"/>
                  </a:moveTo>
                  <a:lnTo>
                    <a:pt x="1499058" y="0"/>
                  </a:lnTo>
                  <a:cubicBezTo>
                    <a:pt x="1535745" y="0"/>
                    <a:pt x="1565485" y="29740"/>
                    <a:pt x="1565485" y="66427"/>
                  </a:cubicBezTo>
                  <a:lnTo>
                    <a:pt x="1565485" y="718883"/>
                  </a:lnTo>
                  <a:cubicBezTo>
                    <a:pt x="1565485" y="755569"/>
                    <a:pt x="1535745" y="785310"/>
                    <a:pt x="1499058" y="785310"/>
                  </a:cubicBezTo>
                  <a:lnTo>
                    <a:pt x="66427" y="785310"/>
                  </a:lnTo>
                  <a:cubicBezTo>
                    <a:pt x="29740" y="785310"/>
                    <a:pt x="0" y="755569"/>
                    <a:pt x="0" y="718883"/>
                  </a:cubicBezTo>
                  <a:lnTo>
                    <a:pt x="0" y="66427"/>
                  </a:lnTo>
                  <a:cubicBezTo>
                    <a:pt x="0" y="29740"/>
                    <a:pt x="29740" y="0"/>
                    <a:pt x="66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565485" cy="8329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28591" y="6328766"/>
            <a:ext cx="5943950" cy="2981723"/>
            <a:chOff x="0" y="0"/>
            <a:chExt cx="1565485" cy="7853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65485" cy="785310"/>
            </a:xfrm>
            <a:custGeom>
              <a:avLst/>
              <a:gdLst/>
              <a:ahLst/>
              <a:cxnLst/>
              <a:rect r="r" b="b" t="t" l="l"/>
              <a:pathLst>
                <a:path h="785310" w="1565485">
                  <a:moveTo>
                    <a:pt x="66427" y="0"/>
                  </a:moveTo>
                  <a:lnTo>
                    <a:pt x="1499058" y="0"/>
                  </a:lnTo>
                  <a:cubicBezTo>
                    <a:pt x="1535745" y="0"/>
                    <a:pt x="1565485" y="29740"/>
                    <a:pt x="1565485" y="66427"/>
                  </a:cubicBezTo>
                  <a:lnTo>
                    <a:pt x="1565485" y="718883"/>
                  </a:lnTo>
                  <a:cubicBezTo>
                    <a:pt x="1565485" y="755569"/>
                    <a:pt x="1535745" y="785310"/>
                    <a:pt x="1499058" y="785310"/>
                  </a:cubicBezTo>
                  <a:lnTo>
                    <a:pt x="66427" y="785310"/>
                  </a:lnTo>
                  <a:cubicBezTo>
                    <a:pt x="29740" y="785310"/>
                    <a:pt x="0" y="755569"/>
                    <a:pt x="0" y="718883"/>
                  </a:cubicBezTo>
                  <a:lnTo>
                    <a:pt x="0" y="66427"/>
                  </a:lnTo>
                  <a:cubicBezTo>
                    <a:pt x="0" y="29740"/>
                    <a:pt x="29740" y="0"/>
                    <a:pt x="66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565485" cy="8329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83674" y="3177991"/>
            <a:ext cx="5204310" cy="6080309"/>
            <a:chOff x="0" y="0"/>
            <a:chExt cx="1370683" cy="160139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70683" cy="1601398"/>
            </a:xfrm>
            <a:custGeom>
              <a:avLst/>
              <a:gdLst/>
              <a:ahLst/>
              <a:cxnLst/>
              <a:rect r="r" b="b" t="t" l="l"/>
              <a:pathLst>
                <a:path h="1601398" w="1370683">
                  <a:moveTo>
                    <a:pt x="75867" y="0"/>
                  </a:moveTo>
                  <a:lnTo>
                    <a:pt x="1294815" y="0"/>
                  </a:lnTo>
                  <a:cubicBezTo>
                    <a:pt x="1336716" y="0"/>
                    <a:pt x="1370683" y="33967"/>
                    <a:pt x="1370683" y="75867"/>
                  </a:cubicBezTo>
                  <a:lnTo>
                    <a:pt x="1370683" y="1525531"/>
                  </a:lnTo>
                  <a:cubicBezTo>
                    <a:pt x="1370683" y="1567431"/>
                    <a:pt x="1336716" y="1601398"/>
                    <a:pt x="1294815" y="1601398"/>
                  </a:cubicBezTo>
                  <a:lnTo>
                    <a:pt x="75867" y="1601398"/>
                  </a:lnTo>
                  <a:cubicBezTo>
                    <a:pt x="33967" y="1601398"/>
                    <a:pt x="0" y="1567431"/>
                    <a:pt x="0" y="1525531"/>
                  </a:cubicBezTo>
                  <a:lnTo>
                    <a:pt x="0" y="75867"/>
                  </a:lnTo>
                  <a:cubicBezTo>
                    <a:pt x="0" y="33967"/>
                    <a:pt x="33967" y="0"/>
                    <a:pt x="758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370683" cy="1649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2232401" y="3456003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Illuminazione adattiva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luci si adattano automaticamente in base a orari, condizioni atmosferiche e presenza di pedoni e veicoli.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20504" y="3456003"/>
            <a:ext cx="3673517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Controllo remoto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Possibilità di accendere, spegnere e regolare la luminosità da remoto tramite dashboard cloud.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232401" y="6759177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Monitoraggio delle prestazioni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Rilevamento automatico di guasti e anomalie con invio di notifiche per la manutenzione predittiva.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20504" y="6759177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di rilevamento traffico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L'integrazione con sensori di traffico permette di aumentare la luminosità solo quando necessario.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49071" y="6514380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Illuminazione artistica e personalizzata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Possibilità di personalizzare la tonalità e il colore della luce per eventi speciali o festività.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123550" y="3484578"/>
            <a:ext cx="823101" cy="1218427"/>
          </a:xfrm>
          <a:custGeom>
            <a:avLst/>
            <a:gdLst/>
            <a:ahLst/>
            <a:cxnLst/>
            <a:rect r="r" b="b" t="t" l="l"/>
            <a:pathLst>
              <a:path h="1218427" w="823101">
                <a:moveTo>
                  <a:pt x="0" y="0"/>
                </a:moveTo>
                <a:lnTo>
                  <a:pt x="823101" y="0"/>
                </a:lnTo>
                <a:lnTo>
                  <a:pt x="823101" y="1218426"/>
                </a:lnTo>
                <a:lnTo>
                  <a:pt x="0" y="121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75" t="-66940" r="0" b="-50054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461706" y="3484578"/>
            <a:ext cx="823101" cy="1218427"/>
          </a:xfrm>
          <a:custGeom>
            <a:avLst/>
            <a:gdLst/>
            <a:ahLst/>
            <a:cxnLst/>
            <a:rect r="r" b="b" t="t" l="l"/>
            <a:pathLst>
              <a:path h="1218427" w="823101">
                <a:moveTo>
                  <a:pt x="0" y="0"/>
                </a:moveTo>
                <a:lnTo>
                  <a:pt x="823101" y="0"/>
                </a:lnTo>
                <a:lnTo>
                  <a:pt x="823101" y="1218426"/>
                </a:lnTo>
                <a:lnTo>
                  <a:pt x="0" y="121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75" t="-66940" r="0" b="-5005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461706" y="6787752"/>
            <a:ext cx="823101" cy="1218427"/>
          </a:xfrm>
          <a:custGeom>
            <a:avLst/>
            <a:gdLst/>
            <a:ahLst/>
            <a:cxnLst/>
            <a:rect r="r" b="b" t="t" l="l"/>
            <a:pathLst>
              <a:path h="1218427" w="823101">
                <a:moveTo>
                  <a:pt x="0" y="0"/>
                </a:moveTo>
                <a:lnTo>
                  <a:pt x="823101" y="0"/>
                </a:lnTo>
                <a:lnTo>
                  <a:pt x="823101" y="1218427"/>
                </a:lnTo>
                <a:lnTo>
                  <a:pt x="0" y="1218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75" t="-66940" r="0" b="-50054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23550" y="6787752"/>
            <a:ext cx="823101" cy="1218427"/>
          </a:xfrm>
          <a:custGeom>
            <a:avLst/>
            <a:gdLst/>
            <a:ahLst/>
            <a:cxnLst/>
            <a:rect r="r" b="b" t="t" l="l"/>
            <a:pathLst>
              <a:path h="1218427" w="823101">
                <a:moveTo>
                  <a:pt x="0" y="0"/>
                </a:moveTo>
                <a:lnTo>
                  <a:pt x="823101" y="0"/>
                </a:lnTo>
                <a:lnTo>
                  <a:pt x="823101" y="1218427"/>
                </a:lnTo>
                <a:lnTo>
                  <a:pt x="0" y="1218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275" t="-66940" r="0" b="-50054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671588" y="2604300"/>
            <a:ext cx="3428481" cy="3471880"/>
          </a:xfrm>
          <a:custGeom>
            <a:avLst/>
            <a:gdLst/>
            <a:ahLst/>
            <a:cxnLst/>
            <a:rect r="r" b="b" t="t" l="l"/>
            <a:pathLst>
              <a:path h="3471880" w="3428481">
                <a:moveTo>
                  <a:pt x="0" y="0"/>
                </a:moveTo>
                <a:lnTo>
                  <a:pt x="3428482" y="0"/>
                </a:lnTo>
                <a:lnTo>
                  <a:pt x="3428482" y="3471880"/>
                </a:lnTo>
                <a:lnTo>
                  <a:pt x="0" y="3471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81100"/>
            <a:ext cx="8846627" cy="77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4"/>
              </a:lnSpc>
            </a:pPr>
            <a:r>
              <a:rPr lang="en-US" b="true" sz="6100" spc="-6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VANTAGGI CHIAVE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51846" y="1915922"/>
            <a:ext cx="3914924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 i="true">
                <a:solidFill>
                  <a:srgbClr val="00BF63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Sostenibilità Ambientale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981635" y="3583341"/>
            <a:ext cx="643772" cy="64377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9949" y="5715804"/>
            <a:ext cx="643772" cy="64377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3583341"/>
            <a:ext cx="643772" cy="643772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778496" y="3554766"/>
            <a:ext cx="3673517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Riduzione del consumo energetico fino al 70% </a:t>
            </a: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grazie all'uso di LED ad alta efficienza e sensori di presenza.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30182" y="3554766"/>
            <a:ext cx="3673517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Diminuzione delle emissioni di CO₂</a:t>
            </a: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grazie a un minor consumo energetico e alla possibilità di utilizzare energia solare.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78496" y="5687229"/>
            <a:ext cx="3673517" cy="146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Minore inquinamento luminoso: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luci sono dirette solo verso il suolo, riducendo l'effetto "cielo arancione" e preservando l'ambiente naturale.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284558" y="2898724"/>
            <a:ext cx="6094594" cy="6359576"/>
          </a:xfrm>
          <a:custGeom>
            <a:avLst/>
            <a:gdLst/>
            <a:ahLst/>
            <a:cxnLst/>
            <a:rect r="r" b="b" t="t" l="l"/>
            <a:pathLst>
              <a:path h="6359576" w="6094594">
                <a:moveTo>
                  <a:pt x="0" y="0"/>
                </a:moveTo>
                <a:lnTo>
                  <a:pt x="6094594" y="0"/>
                </a:lnTo>
                <a:lnTo>
                  <a:pt x="6094594" y="6359576"/>
                </a:lnTo>
                <a:lnTo>
                  <a:pt x="0" y="6359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81100"/>
            <a:ext cx="8846627" cy="77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4"/>
              </a:lnSpc>
            </a:pPr>
            <a:r>
              <a:rPr lang="en-US" b="true" sz="6100" spc="-61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VANTAGGI CHIAVE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63020" y="1915922"/>
            <a:ext cx="609972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i="true" b="true">
                <a:solidFill>
                  <a:srgbClr val="FF5757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Miglioramento della Sicurezza Urbana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981635" y="3583341"/>
            <a:ext cx="643772" cy="643772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9949" y="5715804"/>
            <a:ext cx="643772" cy="64377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3583341"/>
            <a:ext cx="643772" cy="643772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778496" y="3554766"/>
            <a:ext cx="3673517" cy="1757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Luci adattive: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L'illuminazione aumenta automaticamente quando vengono rilevati pedoni, veicoli o persone in situazioni di emergenza.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30182" y="3554766"/>
            <a:ext cx="3673517" cy="1757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Prevenzione dei crimini: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aree ben illuminate sono meno soggette ad atti vandalici e reati, aumentando la percezione di sicurezza dei cittadini e dei turisti.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78496" y="5687229"/>
            <a:ext cx="3673517" cy="1757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sistemi di videosorveglianza:</a:t>
            </a: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telecamere AI interagiscono con le luci, illuminando le aree dove viene rilevato un comportamento anomalo.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146578" y="1954022"/>
            <a:ext cx="2960053" cy="7361791"/>
          </a:xfrm>
          <a:custGeom>
            <a:avLst/>
            <a:gdLst/>
            <a:ahLst/>
            <a:cxnLst/>
            <a:rect r="r" b="b" t="t" l="l"/>
            <a:pathLst>
              <a:path h="7361791" w="2960053">
                <a:moveTo>
                  <a:pt x="0" y="0"/>
                </a:moveTo>
                <a:lnTo>
                  <a:pt x="2960054" y="0"/>
                </a:lnTo>
                <a:lnTo>
                  <a:pt x="2960054" y="7361791"/>
                </a:lnTo>
                <a:lnTo>
                  <a:pt x="0" y="7361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18415" y="3608060"/>
            <a:ext cx="643772" cy="64377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C0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18415" y="6831156"/>
            <a:ext cx="643772" cy="64377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C0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426801" y="3608060"/>
            <a:ext cx="643772" cy="64377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C0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337558" y="450697"/>
            <a:ext cx="7762760" cy="224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99"/>
              </a:lnSpc>
            </a:pPr>
            <a:r>
              <a:rPr lang="en-US" b="true" sz="7415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VANTAGGI CHIAVE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18415" y="4480461"/>
            <a:ext cx="3673517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Efficienza energetica: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La riduzione dei consumi energetici si traduce in un risparmio economico per le amministrazioni comunali.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18415" y="7611324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Integrazione con fonti rinnovabili: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Le luci possono essere alimentate da pannelli solari, riducendo ulteriormente i costi energetici.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26801" y="4480461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Manutenzione predittiva: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Grazie ai sensori intelligenti, i guasti vengono segnalati automaticamente, riducendo i costi di intervento.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75658" y="2660497"/>
            <a:ext cx="3071812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 i="true">
                <a:solidFill>
                  <a:srgbClr val="FABC02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RIiduzione dei costi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619450" y="8387915"/>
            <a:ext cx="2639850" cy="870385"/>
          </a:xfrm>
          <a:custGeom>
            <a:avLst/>
            <a:gdLst/>
            <a:ahLst/>
            <a:cxnLst/>
            <a:rect r="r" b="b" t="t" l="l"/>
            <a:pathLst>
              <a:path h="870385" w="2639850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23309" y="2698597"/>
            <a:ext cx="4928006" cy="5852160"/>
          </a:xfrm>
          <a:custGeom>
            <a:avLst/>
            <a:gdLst/>
            <a:ahLst/>
            <a:cxnLst/>
            <a:rect r="r" b="b" t="t" l="l"/>
            <a:pathLst>
              <a:path h="5852160" w="4928006">
                <a:moveTo>
                  <a:pt x="0" y="0"/>
                </a:moveTo>
                <a:lnTo>
                  <a:pt x="4928006" y="0"/>
                </a:lnTo>
                <a:lnTo>
                  <a:pt x="492800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18415" y="3608060"/>
            <a:ext cx="643772" cy="64377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1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318415" y="6831156"/>
            <a:ext cx="643772" cy="64377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3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426801" y="3608060"/>
            <a:ext cx="643772" cy="64377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69"/>
                </a:lnSpc>
              </a:pPr>
              <a:r>
                <a:rPr lang="en-US" b="true" sz="2770">
                  <a:solidFill>
                    <a:srgbClr val="FFFFFF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2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337558" y="450697"/>
            <a:ext cx="7762760" cy="224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899"/>
              </a:lnSpc>
            </a:pPr>
            <a:r>
              <a:rPr lang="en-US" b="true" sz="7415">
                <a:solidFill>
                  <a:srgbClr val="3E3E3E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VANTAGGI CHIAVE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18415" y="4480461"/>
            <a:ext cx="3673517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Controllo remoto e cloud:</a:t>
            </a: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 Le luci possono essere controllate e monitorate in tempo reale tramite una piattaforma centralizzata.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18415" y="7611324"/>
            <a:ext cx="3673517" cy="2092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Raccolta dati: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I sensori integrati forniscono dati sulla mobilità, le condizioni atmosferiche e l’occupazione delle aree urbane.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26801" y="4480461"/>
            <a:ext cx="3673517" cy="244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true">
                <a:solidFill>
                  <a:srgbClr val="3E3E3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Piattaforma unica per gestione urbana: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rPr>
              <a:t>La gestione dell’illuminazione può essere integrata con i sistemi di parcheggio, controllo accessi e traffico.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66133" y="2660497"/>
            <a:ext cx="4827240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 i="true">
                <a:solidFill>
                  <a:srgbClr val="004AAD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Integrazione con la Smart City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619450" y="8387915"/>
            <a:ext cx="2639850" cy="870385"/>
          </a:xfrm>
          <a:custGeom>
            <a:avLst/>
            <a:gdLst/>
            <a:ahLst/>
            <a:cxnLst/>
            <a:rect r="r" b="b" t="t" l="l"/>
            <a:pathLst>
              <a:path h="870385" w="2639850">
                <a:moveTo>
                  <a:pt x="0" y="0"/>
                </a:moveTo>
                <a:lnTo>
                  <a:pt x="2639850" y="0"/>
                </a:lnTo>
                <a:lnTo>
                  <a:pt x="2639850" y="870385"/>
                </a:lnTo>
                <a:lnTo>
                  <a:pt x="0" y="87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5" t="-28378" r="-504" b="-4625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3608060"/>
            <a:ext cx="5430064" cy="4868957"/>
          </a:xfrm>
          <a:custGeom>
            <a:avLst/>
            <a:gdLst/>
            <a:ahLst/>
            <a:cxnLst/>
            <a:rect r="r" b="b" t="t" l="l"/>
            <a:pathLst>
              <a:path h="4868957" w="5430064">
                <a:moveTo>
                  <a:pt x="0" y="0"/>
                </a:moveTo>
                <a:lnTo>
                  <a:pt x="5430064" y="0"/>
                </a:lnTo>
                <a:lnTo>
                  <a:pt x="5430064" y="4868957"/>
                </a:lnTo>
                <a:lnTo>
                  <a:pt x="0" y="4868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DAGZYpWBkFc</dc:identifier>
  <dcterms:modified xsi:type="dcterms:W3CDTF">2011-08-01T06:04:30Z</dcterms:modified>
  <cp:revision>1</cp:revision>
  <dc:title>InvisionLight</dc:title>
</cp:coreProperties>
</file>